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9" r:id="rId8"/>
    <p:sldId id="268" r:id="rId9"/>
    <p:sldId id="267" r:id="rId10"/>
    <p:sldId id="266" r:id="rId11"/>
    <p:sldId id="265" r:id="rId12"/>
    <p:sldId id="264" r:id="rId13"/>
    <p:sldId id="263" r:id="rId14"/>
    <p:sldId id="262"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354" autoAdjust="0"/>
  </p:normalViewPr>
  <p:slideViewPr>
    <p:cSldViewPr snapToGrid="0">
      <p:cViewPr varScale="1">
        <p:scale>
          <a:sx n="59" d="100"/>
          <a:sy n="59" d="100"/>
        </p:scale>
        <p:origin x="11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F2281-E350-4EE2-AB31-46EDD25EFBD3}"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3D090-D944-42BC-85FD-A8DCD65D1F11}" type="slidenum">
              <a:rPr lang="en-US" smtClean="0"/>
              <a:t>‹#›</a:t>
            </a:fld>
            <a:endParaRPr lang="en-US"/>
          </a:p>
        </p:txBody>
      </p:sp>
    </p:spTree>
    <p:extLst>
      <p:ext uri="{BB962C8B-B14F-4D97-AF65-F5344CB8AC3E}">
        <p14:creationId xmlns:p14="http://schemas.microsoft.com/office/powerpoint/2010/main" val="85563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1</a:t>
            </a:fld>
            <a:endParaRPr lang="en-US"/>
          </a:p>
        </p:txBody>
      </p:sp>
    </p:spTree>
    <p:extLst>
      <p:ext uri="{BB962C8B-B14F-4D97-AF65-F5344CB8AC3E}">
        <p14:creationId xmlns:p14="http://schemas.microsoft.com/office/powerpoint/2010/main" val="118990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10</a:t>
            </a:fld>
            <a:endParaRPr lang="en-US"/>
          </a:p>
        </p:txBody>
      </p:sp>
    </p:spTree>
    <p:extLst>
      <p:ext uri="{BB962C8B-B14F-4D97-AF65-F5344CB8AC3E}">
        <p14:creationId xmlns:p14="http://schemas.microsoft.com/office/powerpoint/2010/main" val="343831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11</a:t>
            </a:fld>
            <a:endParaRPr lang="en-US"/>
          </a:p>
        </p:txBody>
      </p:sp>
    </p:spTree>
    <p:extLst>
      <p:ext uri="{BB962C8B-B14F-4D97-AF65-F5344CB8AC3E}">
        <p14:creationId xmlns:p14="http://schemas.microsoft.com/office/powerpoint/2010/main" val="13684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12</a:t>
            </a:fld>
            <a:endParaRPr lang="en-US"/>
          </a:p>
        </p:txBody>
      </p:sp>
    </p:spTree>
    <p:extLst>
      <p:ext uri="{BB962C8B-B14F-4D97-AF65-F5344CB8AC3E}">
        <p14:creationId xmlns:p14="http://schemas.microsoft.com/office/powerpoint/2010/main" val="361912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13</a:t>
            </a:fld>
            <a:endParaRPr lang="en-US"/>
          </a:p>
        </p:txBody>
      </p:sp>
    </p:spTree>
    <p:extLst>
      <p:ext uri="{BB962C8B-B14F-4D97-AF65-F5344CB8AC3E}">
        <p14:creationId xmlns:p14="http://schemas.microsoft.com/office/powerpoint/2010/main" val="200884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14</a:t>
            </a:fld>
            <a:endParaRPr lang="en-US"/>
          </a:p>
        </p:txBody>
      </p:sp>
    </p:spTree>
    <p:extLst>
      <p:ext uri="{BB962C8B-B14F-4D97-AF65-F5344CB8AC3E}">
        <p14:creationId xmlns:p14="http://schemas.microsoft.com/office/powerpoint/2010/main" val="11972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15</a:t>
            </a:fld>
            <a:endParaRPr lang="en-US"/>
          </a:p>
        </p:txBody>
      </p:sp>
    </p:spTree>
    <p:extLst>
      <p:ext uri="{BB962C8B-B14F-4D97-AF65-F5344CB8AC3E}">
        <p14:creationId xmlns:p14="http://schemas.microsoft.com/office/powerpoint/2010/main" val="343666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2</a:t>
            </a:fld>
            <a:endParaRPr lang="en-US"/>
          </a:p>
        </p:txBody>
      </p:sp>
    </p:spTree>
    <p:extLst>
      <p:ext uri="{BB962C8B-B14F-4D97-AF65-F5344CB8AC3E}">
        <p14:creationId xmlns:p14="http://schemas.microsoft.com/office/powerpoint/2010/main" val="189110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3</a:t>
            </a:fld>
            <a:endParaRPr lang="en-US"/>
          </a:p>
        </p:txBody>
      </p:sp>
    </p:spTree>
    <p:extLst>
      <p:ext uri="{BB962C8B-B14F-4D97-AF65-F5344CB8AC3E}">
        <p14:creationId xmlns:p14="http://schemas.microsoft.com/office/powerpoint/2010/main" val="310858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4</a:t>
            </a:fld>
            <a:endParaRPr lang="en-US"/>
          </a:p>
        </p:txBody>
      </p:sp>
    </p:spTree>
    <p:extLst>
      <p:ext uri="{BB962C8B-B14F-4D97-AF65-F5344CB8AC3E}">
        <p14:creationId xmlns:p14="http://schemas.microsoft.com/office/powerpoint/2010/main" val="105057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surprisingly, the potential influx of money from the federal government drastically changed the influence it had on the states. While initially, federal education laws were designed to hold the states accountable, in recent years the focus has changed from accountability to accounting. The lure of federal money as well as the need for said money to implement the federal testing guidelines has become a necessity for most states. Therefore, today the federal government has, in essence, taken over complete control of most states’ standardized testing guidelines. </a:t>
            </a:r>
          </a:p>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5</a:t>
            </a:fld>
            <a:endParaRPr lang="en-US"/>
          </a:p>
        </p:txBody>
      </p:sp>
    </p:spTree>
    <p:extLst>
      <p:ext uri="{BB962C8B-B14F-4D97-AF65-F5344CB8AC3E}">
        <p14:creationId xmlns:p14="http://schemas.microsoft.com/office/powerpoint/2010/main" val="59572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6</a:t>
            </a:fld>
            <a:endParaRPr lang="en-US"/>
          </a:p>
        </p:txBody>
      </p:sp>
    </p:spTree>
    <p:extLst>
      <p:ext uri="{BB962C8B-B14F-4D97-AF65-F5344CB8AC3E}">
        <p14:creationId xmlns:p14="http://schemas.microsoft.com/office/powerpoint/2010/main" val="230940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3D090-D944-42BC-85FD-A8DCD65D1F11}" type="slidenum">
              <a:rPr lang="en-US" smtClean="0"/>
              <a:t>7</a:t>
            </a:fld>
            <a:endParaRPr lang="en-US"/>
          </a:p>
        </p:txBody>
      </p:sp>
    </p:spTree>
    <p:extLst>
      <p:ext uri="{BB962C8B-B14F-4D97-AF65-F5344CB8AC3E}">
        <p14:creationId xmlns:p14="http://schemas.microsoft.com/office/powerpoint/2010/main" val="356088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8</a:t>
            </a:fld>
            <a:endParaRPr lang="en-US"/>
          </a:p>
        </p:txBody>
      </p:sp>
    </p:spTree>
    <p:extLst>
      <p:ext uri="{BB962C8B-B14F-4D97-AF65-F5344CB8AC3E}">
        <p14:creationId xmlns:p14="http://schemas.microsoft.com/office/powerpoint/2010/main" val="50888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3D090-D944-42BC-85FD-A8DCD65D1F11}" type="slidenum">
              <a:rPr lang="en-US" smtClean="0"/>
              <a:t>9</a:t>
            </a:fld>
            <a:endParaRPr lang="en-US"/>
          </a:p>
        </p:txBody>
      </p:sp>
    </p:spTree>
    <p:extLst>
      <p:ext uri="{BB962C8B-B14F-4D97-AF65-F5344CB8AC3E}">
        <p14:creationId xmlns:p14="http://schemas.microsoft.com/office/powerpoint/2010/main" val="116636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63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3C84E8C-273E-4293-9336-579ED7FB53F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127332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49184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605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285507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8100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395386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2073205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74494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29145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84E8C-273E-4293-9336-579ED7FB53F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166793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C84E8C-273E-4293-9336-579ED7FB53F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142614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C84E8C-273E-4293-9336-579ED7FB53F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94675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C84E8C-273E-4293-9336-579ED7FB53F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421974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84E8C-273E-4293-9336-579ED7FB53F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230363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84E8C-273E-4293-9336-579ED7FB53F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284623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84E8C-273E-4293-9336-579ED7FB53F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C36B2-4115-4287-9DA1-F49C6C032F34}" type="slidenum">
              <a:rPr lang="en-US" smtClean="0"/>
              <a:t>‹#›</a:t>
            </a:fld>
            <a:endParaRPr lang="en-US"/>
          </a:p>
        </p:txBody>
      </p:sp>
    </p:spTree>
    <p:extLst>
      <p:ext uri="{BB962C8B-B14F-4D97-AF65-F5344CB8AC3E}">
        <p14:creationId xmlns:p14="http://schemas.microsoft.com/office/powerpoint/2010/main" val="317771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3C84E8C-273E-4293-9336-579ED7FB53FD}" type="datetimeFigureOut">
              <a:rPr lang="en-US" smtClean="0"/>
              <a:t>8/9/2019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1EC36B2-4115-4287-9DA1-F49C6C032F34}" type="slidenum">
              <a:rPr lang="en-US" smtClean="0"/>
              <a:t>‹#›</a:t>
            </a:fld>
            <a:endParaRPr lang="en-US"/>
          </a:p>
        </p:txBody>
      </p:sp>
    </p:spTree>
    <p:extLst>
      <p:ext uri="{BB962C8B-B14F-4D97-AF65-F5344CB8AC3E}">
        <p14:creationId xmlns:p14="http://schemas.microsoft.com/office/powerpoint/2010/main" val="14850972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erywellfamily.com/how-learning-disabilities-can-affect-behavior-216191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497" y="636814"/>
            <a:ext cx="10185557" cy="3608615"/>
          </a:xfrm>
        </p:spPr>
        <p:txBody>
          <a:bodyPr>
            <a:normAutofit fontScale="90000"/>
          </a:bodyPr>
          <a:lstStyle/>
          <a:p>
            <a:pPr algn="ctr"/>
            <a:r>
              <a:rPr lang="en-US" dirty="0" smtClean="0"/>
              <a:t>Positive </a:t>
            </a:r>
            <a:r>
              <a:rPr lang="en-US" dirty="0"/>
              <a:t>Behavior Support </a:t>
            </a:r>
            <a:r>
              <a:rPr lang="en-US" dirty="0" smtClean="0"/>
              <a:t>Techniques and interventions for Teachers With Exceptional Learners</a:t>
            </a:r>
            <a:br>
              <a:rPr lang="en-US" dirty="0" smtClean="0"/>
            </a:br>
            <a:r>
              <a:rPr lang="en-US" dirty="0" smtClean="0"/>
              <a:t/>
            </a:r>
            <a:br>
              <a:rPr lang="en-US" dirty="0" smtClean="0"/>
            </a:br>
            <a:endParaRPr lang="en-US" sz="4000" dirty="0"/>
          </a:p>
        </p:txBody>
      </p:sp>
      <p:sp>
        <p:nvSpPr>
          <p:cNvPr id="3" name="Subtitle 2"/>
          <p:cNvSpPr>
            <a:spLocks noGrp="1"/>
          </p:cNvSpPr>
          <p:nvPr>
            <p:ph type="subTitle" idx="1"/>
          </p:nvPr>
        </p:nvSpPr>
        <p:spPr>
          <a:xfrm>
            <a:off x="144427" y="4814287"/>
            <a:ext cx="2435487" cy="1161970"/>
          </a:xfrm>
        </p:spPr>
        <p:txBody>
          <a:bodyPr>
            <a:normAutofit/>
          </a:bodyPr>
          <a:lstStyle/>
          <a:p>
            <a:r>
              <a:rPr lang="en-US" dirty="0" smtClean="0"/>
              <a:t>Presented By: </a:t>
            </a:r>
          </a:p>
          <a:p>
            <a:r>
              <a:rPr lang="en-US" dirty="0" smtClean="0"/>
              <a:t>Craig Dippolito</a:t>
            </a:r>
            <a:endParaRPr lang="en-US" dirty="0"/>
          </a:p>
        </p:txBody>
      </p:sp>
      <p:pic>
        <p:nvPicPr>
          <p:cNvPr id="8" name="Picture 7"/>
          <p:cNvPicPr>
            <a:picLocks noChangeAspect="1"/>
          </p:cNvPicPr>
          <p:nvPr/>
        </p:nvPicPr>
        <p:blipFill>
          <a:blip r:embed="rId3"/>
          <a:stretch>
            <a:fillRect/>
          </a:stretch>
        </p:blipFill>
        <p:spPr>
          <a:xfrm>
            <a:off x="3690255" y="3606855"/>
            <a:ext cx="4767944" cy="3135085"/>
          </a:xfrm>
          <a:prstGeom prst="rect">
            <a:avLst/>
          </a:prstGeom>
        </p:spPr>
      </p:pic>
      <p:sp>
        <p:nvSpPr>
          <p:cNvPr id="9" name="TextBox 8"/>
          <p:cNvSpPr txBox="1"/>
          <p:nvPr/>
        </p:nvSpPr>
        <p:spPr>
          <a:xfrm>
            <a:off x="9227230" y="5690507"/>
            <a:ext cx="2628900" cy="830997"/>
          </a:xfrm>
          <a:prstGeom prst="rect">
            <a:avLst/>
          </a:prstGeom>
          <a:noFill/>
        </p:spPr>
        <p:txBody>
          <a:bodyPr wrap="square" rtlCol="0">
            <a:spAutoFit/>
          </a:bodyPr>
          <a:lstStyle/>
          <a:p>
            <a:r>
              <a:rPr lang="en-US" sz="1200" u="sng" dirty="0" smtClean="0"/>
              <a:t>Image reference:</a:t>
            </a:r>
          </a:p>
          <a:p>
            <a:r>
              <a:rPr lang="en-US" sz="1200" dirty="0" smtClean="0"/>
              <a:t>http</a:t>
            </a:r>
            <a:r>
              <a:rPr lang="en-US" sz="1200" dirty="0"/>
              <a:t>://www.front-reviews.com/special-education-teacher-blogs/</a:t>
            </a:r>
          </a:p>
        </p:txBody>
      </p:sp>
    </p:spTree>
    <p:extLst>
      <p:ext uri="{BB962C8B-B14F-4D97-AF65-F5344CB8AC3E}">
        <p14:creationId xmlns:p14="http://schemas.microsoft.com/office/powerpoint/2010/main" val="264861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1507788" cy="960431"/>
          </a:xfrm>
        </p:spPr>
        <p:txBody>
          <a:bodyPr>
            <a:normAutofit fontScale="90000"/>
          </a:bodyPr>
          <a:lstStyle/>
          <a:p>
            <a:r>
              <a:rPr lang="en-US" dirty="0" smtClean="0"/>
              <a:t>Using Social Interventions to Correct behavior</a:t>
            </a:r>
            <a:endParaRPr lang="en-US" dirty="0"/>
          </a:p>
        </p:txBody>
      </p:sp>
      <p:sp>
        <p:nvSpPr>
          <p:cNvPr id="5" name="TextBox 4"/>
          <p:cNvSpPr txBox="1"/>
          <p:nvPr/>
        </p:nvSpPr>
        <p:spPr>
          <a:xfrm>
            <a:off x="7464896" y="4549676"/>
            <a:ext cx="4824640" cy="2308324"/>
          </a:xfrm>
          <a:prstGeom prst="rect">
            <a:avLst/>
          </a:prstGeom>
          <a:noFill/>
        </p:spPr>
        <p:txBody>
          <a:bodyPr wrap="square" rtlCol="0">
            <a:spAutoFit/>
          </a:bodyPr>
          <a:lstStyle/>
          <a:p>
            <a:r>
              <a:rPr lang="en-US" sz="1200" u="sng" dirty="0" smtClean="0"/>
              <a:t>Image Reference</a:t>
            </a:r>
            <a:r>
              <a:rPr lang="en-US" sz="1200" dirty="0" smtClean="0"/>
              <a:t>: </a:t>
            </a:r>
            <a:r>
              <a:rPr lang="en-US" sz="1200" dirty="0"/>
              <a:t>https://www.google.com/</a:t>
            </a:r>
            <a:r>
              <a:rPr lang="en-US" sz="1200" dirty="0" err="1"/>
              <a:t>imgres?imgurl</a:t>
            </a:r>
            <a:r>
              <a:rPr lang="en-US" sz="1200" dirty="0"/>
              <a:t>=https%3A%2F%2Fwww.shponline.co.uk%2Fwp-content%2Fuploads%2F2015%2F07%2FCOM-B-3.jpg&amp;imgrefurl=https%3A%2F%2Fwww.shponline.co.uk%2Fbehavioural-safety%2Fsafety-behaviour-change%2F&amp;docid=SF4_RO9xBxaefM&amp;tbnid=_-1mL1oXrgBs1M%3A&amp;vet=10ahUKEwim-5Kd5_XjAhXjuFkKHbqFDuQQMwhiKBMwEw..i&amp;w=834&amp;h=382&amp;safe=</a:t>
            </a:r>
            <a:r>
              <a:rPr lang="en-US" sz="1200" dirty="0" err="1"/>
              <a:t>active&amp;bih</a:t>
            </a:r>
            <a:r>
              <a:rPr lang="en-US" sz="1200" dirty="0"/>
              <a:t>=625&amp;biw=1366&amp;q=Using%20Social%20Interventions%20to%20change%20behavior&amp;ved=0ahUKEwim-5Kd5_XjAhXjuFkKHbqFDuQQMwhiKBMwEw&amp;iact=</a:t>
            </a:r>
            <a:r>
              <a:rPr lang="en-US" sz="1200" dirty="0" err="1"/>
              <a:t>mrc&amp;uact</a:t>
            </a:r>
            <a:r>
              <a:rPr lang="en-US" sz="1200" dirty="0"/>
              <a:t>=8</a:t>
            </a:r>
          </a:p>
        </p:txBody>
      </p:sp>
      <p:pic>
        <p:nvPicPr>
          <p:cNvPr id="4" name="Picture 3"/>
          <p:cNvPicPr>
            <a:picLocks noChangeAspect="1"/>
          </p:cNvPicPr>
          <p:nvPr/>
        </p:nvPicPr>
        <p:blipFill>
          <a:blip r:embed="rId3"/>
          <a:stretch>
            <a:fillRect/>
          </a:stretch>
        </p:blipFill>
        <p:spPr>
          <a:xfrm>
            <a:off x="7510707" y="875532"/>
            <a:ext cx="4637313" cy="3510643"/>
          </a:xfrm>
          <a:prstGeom prst="rect">
            <a:avLst/>
          </a:prstGeom>
        </p:spPr>
      </p:pic>
      <p:sp>
        <p:nvSpPr>
          <p:cNvPr id="7" name="TextBox 6"/>
          <p:cNvSpPr txBox="1"/>
          <p:nvPr/>
        </p:nvSpPr>
        <p:spPr>
          <a:xfrm>
            <a:off x="0" y="1120461"/>
            <a:ext cx="7420916" cy="6186309"/>
          </a:xfrm>
          <a:prstGeom prst="rect">
            <a:avLst/>
          </a:prstGeom>
          <a:noFill/>
        </p:spPr>
        <p:txBody>
          <a:bodyPr wrap="square" rtlCol="0">
            <a:spAutoFit/>
          </a:bodyPr>
          <a:lstStyle/>
          <a:p>
            <a:r>
              <a:rPr lang="en-US" u="sng" dirty="0" smtClean="0">
                <a:solidFill>
                  <a:schemeClr val="bg1"/>
                </a:solidFill>
              </a:rPr>
              <a:t>TEACHING SOCIAL SKILLS:</a:t>
            </a:r>
            <a:r>
              <a:rPr lang="en-US" dirty="0"/>
              <a:t> </a:t>
            </a:r>
            <a:r>
              <a:rPr lang="en-US" dirty="0" smtClean="0"/>
              <a:t>Although a teacher’s primary responsibility is to teach academic content to their students, teaching social skills can be just as important for overall student success in the classroom. </a:t>
            </a:r>
          </a:p>
          <a:p>
            <a:pPr marL="742950" lvl="1" indent="-285750">
              <a:buFont typeface="Arial" panose="020B0604020202020204" pitchFamily="34" charset="0"/>
              <a:buChar char="•"/>
            </a:pPr>
            <a:r>
              <a:rPr lang="en-US" u="sng" dirty="0" smtClean="0">
                <a:solidFill>
                  <a:schemeClr val="bg1"/>
                </a:solidFill>
              </a:rPr>
              <a:t>Types of Social Skills:</a:t>
            </a:r>
          </a:p>
          <a:p>
            <a:pPr marL="1257300" lvl="2" indent="-342900">
              <a:buFont typeface="+mj-lt"/>
              <a:buAutoNum type="arabicPeriod"/>
            </a:pPr>
            <a:r>
              <a:rPr lang="en-US" dirty="0" smtClean="0"/>
              <a:t>Communication </a:t>
            </a:r>
            <a:r>
              <a:rPr lang="en-US" dirty="0"/>
              <a:t>and </a:t>
            </a:r>
            <a:r>
              <a:rPr lang="en-US" dirty="0" smtClean="0"/>
              <a:t>sharing</a:t>
            </a:r>
          </a:p>
          <a:p>
            <a:pPr marL="1257300" lvl="2" indent="-342900">
              <a:buFont typeface="+mj-lt"/>
              <a:buAutoNum type="arabicPeriod"/>
            </a:pPr>
            <a:r>
              <a:rPr lang="en-US" dirty="0" smtClean="0"/>
              <a:t>Cooperation</a:t>
            </a:r>
          </a:p>
          <a:p>
            <a:pPr marL="1257300" lvl="2" indent="-342900">
              <a:buFont typeface="+mj-lt"/>
              <a:buAutoNum type="arabicPeriod"/>
            </a:pPr>
            <a:r>
              <a:rPr lang="en-US" dirty="0" smtClean="0"/>
              <a:t>Limits setting</a:t>
            </a:r>
          </a:p>
          <a:p>
            <a:pPr marL="1257300" lvl="2" indent="-342900">
              <a:buFont typeface="+mj-lt"/>
              <a:buAutoNum type="arabicPeriod"/>
            </a:pPr>
            <a:r>
              <a:rPr lang="en-US" dirty="0" smtClean="0"/>
              <a:t>Problem solving</a:t>
            </a:r>
          </a:p>
          <a:p>
            <a:pPr marL="1257300" lvl="2" indent="-342900">
              <a:buFont typeface="+mj-lt"/>
              <a:buAutoNum type="arabicPeriod"/>
            </a:pPr>
            <a:r>
              <a:rPr lang="en-US" dirty="0" smtClean="0"/>
              <a:t>Friendship making</a:t>
            </a:r>
          </a:p>
          <a:p>
            <a:pPr marL="1257300" lvl="2" indent="-342900">
              <a:buFont typeface="+mj-lt"/>
              <a:buAutoNum type="arabicPeriod"/>
            </a:pPr>
            <a:r>
              <a:rPr lang="en-US" dirty="0" smtClean="0"/>
              <a:t>Development </a:t>
            </a:r>
            <a:r>
              <a:rPr lang="en-US" dirty="0"/>
              <a:t>of confidence</a:t>
            </a:r>
            <a:r>
              <a:rPr lang="en-US" dirty="0" smtClean="0"/>
              <a:t>.</a:t>
            </a:r>
          </a:p>
          <a:p>
            <a:pPr marL="800100" lvl="1" indent="-342900">
              <a:buFont typeface="Arial" panose="020B0604020202020204" pitchFamily="34" charset="0"/>
              <a:buChar char="•"/>
            </a:pPr>
            <a:r>
              <a:rPr lang="en-US" u="sng" dirty="0" smtClean="0">
                <a:solidFill>
                  <a:schemeClr val="bg1"/>
                </a:solidFill>
              </a:rPr>
              <a:t>Teaching Activities:</a:t>
            </a:r>
            <a:r>
              <a:rPr lang="en-US" dirty="0"/>
              <a:t> </a:t>
            </a:r>
            <a:endParaRPr lang="en-US" dirty="0" smtClean="0"/>
          </a:p>
          <a:p>
            <a:pPr marL="1257300" lvl="2" indent="-342900">
              <a:buFont typeface="+mj-lt"/>
              <a:buAutoNum type="arabicPeriod"/>
            </a:pPr>
            <a:r>
              <a:rPr lang="en-US" dirty="0" smtClean="0"/>
              <a:t>Setting Clear Expectations Through Rules and Procedures – Drill rules and Procedures Daily</a:t>
            </a:r>
          </a:p>
          <a:p>
            <a:pPr marL="1257300" lvl="2" indent="-342900">
              <a:buFont typeface="+mj-lt"/>
              <a:buAutoNum type="arabicPeriod"/>
            </a:pPr>
            <a:r>
              <a:rPr lang="en-US" dirty="0" smtClean="0"/>
              <a:t>Soft Tone – Avoiding loud outbursts and yelling at students creates a more relaxed place to learn.</a:t>
            </a:r>
          </a:p>
          <a:p>
            <a:pPr marL="1257300" lvl="2" indent="-342900">
              <a:buFont typeface="+mj-lt"/>
              <a:buAutoNum type="arabicPeriod"/>
            </a:pPr>
            <a:r>
              <a:rPr lang="en-US" dirty="0" smtClean="0"/>
              <a:t>Games, Games, Games – Allow students to compete, interact and socialize with each other in a relaxed environment.</a:t>
            </a:r>
          </a:p>
          <a:p>
            <a:pPr marL="1257300" lvl="2" indent="-342900">
              <a:buFont typeface="+mj-lt"/>
              <a:buAutoNum type="arabicPeriod"/>
            </a:pPr>
            <a:endParaRPr lang="en-US" dirty="0" smtClean="0"/>
          </a:p>
          <a:p>
            <a:pPr marL="1257300" lvl="2" indent="-342900">
              <a:buFont typeface="+mj-lt"/>
              <a:buAutoNum type="arabicPeriod"/>
            </a:pPr>
            <a:endParaRPr lang="en-US" dirty="0"/>
          </a:p>
          <a:p>
            <a:pPr marL="1257300" lvl="2" indent="-342900">
              <a:buFont typeface="+mj-lt"/>
              <a:buAutoNum type="arabicPeriod"/>
            </a:pPr>
            <a:endParaRPr lang="en-US" u="sng" dirty="0"/>
          </a:p>
        </p:txBody>
      </p:sp>
      <p:sp>
        <p:nvSpPr>
          <p:cNvPr id="8" name="TextBox 7"/>
          <p:cNvSpPr txBox="1"/>
          <p:nvPr/>
        </p:nvSpPr>
        <p:spPr>
          <a:xfrm>
            <a:off x="0" y="6550223"/>
            <a:ext cx="2939143" cy="307777"/>
          </a:xfrm>
          <a:prstGeom prst="rect">
            <a:avLst/>
          </a:prstGeom>
          <a:noFill/>
        </p:spPr>
        <p:txBody>
          <a:bodyPr wrap="square" rtlCol="0">
            <a:spAutoFit/>
          </a:bodyPr>
          <a:lstStyle/>
          <a:p>
            <a:r>
              <a:rPr lang="en-US" sz="1400" u="sng" dirty="0"/>
              <a:t>Reference: </a:t>
            </a:r>
            <a:r>
              <a:rPr lang="en-US" sz="1400" dirty="0"/>
              <a:t>(</a:t>
            </a:r>
            <a:r>
              <a:rPr lang="en-US" sz="1400" dirty="0" err="1"/>
              <a:t>Polloway</a:t>
            </a:r>
            <a:r>
              <a:rPr lang="en-US" sz="1400" dirty="0"/>
              <a:t> 67)</a:t>
            </a:r>
          </a:p>
        </p:txBody>
      </p:sp>
    </p:spTree>
    <p:extLst>
      <p:ext uri="{BB962C8B-B14F-4D97-AF65-F5344CB8AC3E}">
        <p14:creationId xmlns:p14="http://schemas.microsoft.com/office/powerpoint/2010/main" val="166529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lstStyle/>
          <a:p>
            <a:pPr algn="ctr"/>
            <a:r>
              <a:rPr lang="en-US" dirty="0" smtClean="0">
                <a:latin typeface="Arial" panose="020B0604020202020204" pitchFamily="34" charset="0"/>
                <a:cs typeface="Arial" panose="020B0604020202020204" pitchFamily="34" charset="0"/>
              </a:rPr>
              <a:t>Positive Behavior Support (PBS) (SLIDE #1)</a:t>
            </a:r>
            <a:endParaRPr lang="en-US" dirty="0"/>
          </a:p>
        </p:txBody>
      </p:sp>
      <p:pic>
        <p:nvPicPr>
          <p:cNvPr id="6" name="Picture 5"/>
          <p:cNvPicPr>
            <a:picLocks noChangeAspect="1"/>
          </p:cNvPicPr>
          <p:nvPr/>
        </p:nvPicPr>
        <p:blipFill>
          <a:blip r:embed="rId3"/>
          <a:stretch>
            <a:fillRect/>
          </a:stretch>
        </p:blipFill>
        <p:spPr>
          <a:xfrm>
            <a:off x="7315200" y="947057"/>
            <a:ext cx="4555670" cy="4637314"/>
          </a:xfrm>
          <a:prstGeom prst="rect">
            <a:avLst/>
          </a:prstGeom>
        </p:spPr>
      </p:pic>
      <p:sp>
        <p:nvSpPr>
          <p:cNvPr id="8" name="TextBox 7"/>
          <p:cNvSpPr txBox="1"/>
          <p:nvPr/>
        </p:nvSpPr>
        <p:spPr>
          <a:xfrm>
            <a:off x="7266214" y="5861956"/>
            <a:ext cx="4625241" cy="738664"/>
          </a:xfrm>
          <a:prstGeom prst="rect">
            <a:avLst/>
          </a:prstGeom>
          <a:noFill/>
        </p:spPr>
        <p:txBody>
          <a:bodyPr wrap="square" rtlCol="0">
            <a:spAutoFit/>
          </a:bodyPr>
          <a:lstStyle/>
          <a:p>
            <a:r>
              <a:rPr lang="en-US" sz="1400" u="sng" dirty="0" smtClean="0"/>
              <a:t>Image Reference: </a:t>
            </a:r>
            <a:r>
              <a:rPr lang="en-US" sz="1400" dirty="0" smtClean="0"/>
              <a:t>https</a:t>
            </a:r>
            <a:r>
              <a:rPr lang="en-US" sz="1400" dirty="0"/>
              <a:t>://www.jackson.k12.ms.us/cms/lib/MS01910533/Centricity/Domain/963/PBISPyramidImage.jpg</a:t>
            </a:r>
          </a:p>
        </p:txBody>
      </p:sp>
      <p:sp>
        <p:nvSpPr>
          <p:cNvPr id="9" name="TextBox 8"/>
          <p:cNvSpPr txBox="1"/>
          <p:nvPr/>
        </p:nvSpPr>
        <p:spPr>
          <a:xfrm>
            <a:off x="48986" y="924518"/>
            <a:ext cx="7266214" cy="6463308"/>
          </a:xfrm>
          <a:prstGeom prst="rect">
            <a:avLst/>
          </a:prstGeom>
          <a:noFill/>
        </p:spPr>
        <p:txBody>
          <a:bodyPr wrap="square" rtlCol="0">
            <a:spAutoFit/>
          </a:bodyPr>
          <a:lstStyle/>
          <a:p>
            <a:r>
              <a:rPr lang="en-US" u="sng" dirty="0" smtClean="0">
                <a:solidFill>
                  <a:schemeClr val="bg1"/>
                </a:solidFill>
              </a:rPr>
              <a:t>Purpose:</a:t>
            </a:r>
            <a:r>
              <a:rPr lang="en-US" dirty="0"/>
              <a:t> </a:t>
            </a:r>
            <a:r>
              <a:rPr lang="en-US" dirty="0" smtClean="0"/>
              <a:t>Use a </a:t>
            </a:r>
            <a:r>
              <a:rPr lang="en-US" dirty="0"/>
              <a:t>non-aversive school environment to support the quality of every student’s life as well as their academic and social </a:t>
            </a:r>
            <a:r>
              <a:rPr lang="en-US" dirty="0" smtClean="0"/>
              <a:t>experiences</a:t>
            </a:r>
            <a:r>
              <a:rPr lang="en-US" dirty="0"/>
              <a:t>. </a:t>
            </a:r>
            <a:endParaRPr lang="en-US" dirty="0" smtClean="0"/>
          </a:p>
          <a:p>
            <a:r>
              <a:rPr lang="en-US" dirty="0" smtClean="0"/>
              <a:t>	</a:t>
            </a:r>
            <a:r>
              <a:rPr lang="en-US" u="sng" dirty="0" smtClean="0">
                <a:solidFill>
                  <a:schemeClr val="bg1"/>
                </a:solidFill>
              </a:rPr>
              <a:t>Includes: </a:t>
            </a:r>
          </a:p>
          <a:p>
            <a:pPr marL="1200150" lvl="2" indent="-285750">
              <a:buFont typeface="Arial" panose="020B0604020202020204" pitchFamily="34" charset="0"/>
              <a:buChar char="•"/>
            </a:pPr>
            <a:r>
              <a:rPr lang="en-US" dirty="0" smtClean="0"/>
              <a:t>Assessing and redesigning the school and classroom environment</a:t>
            </a:r>
          </a:p>
          <a:p>
            <a:pPr marL="1200150" lvl="2" indent="-285750">
              <a:buFont typeface="Arial" panose="020B0604020202020204" pitchFamily="34" charset="0"/>
              <a:buChar char="•"/>
            </a:pPr>
            <a:r>
              <a:rPr lang="en-US" dirty="0" smtClean="0"/>
              <a:t>Teaching </a:t>
            </a:r>
            <a:r>
              <a:rPr lang="en-US" dirty="0"/>
              <a:t>social skills, and </a:t>
            </a:r>
            <a:endParaRPr lang="en-US" dirty="0" smtClean="0"/>
          </a:p>
          <a:p>
            <a:pPr marL="1200150" lvl="2" indent="-285750">
              <a:buFont typeface="Arial" panose="020B0604020202020204" pitchFamily="34" charset="0"/>
              <a:buChar char="•"/>
            </a:pPr>
            <a:r>
              <a:rPr lang="en-US" dirty="0" smtClean="0"/>
              <a:t>Reinforcing </a:t>
            </a:r>
            <a:r>
              <a:rPr lang="en-US" dirty="0"/>
              <a:t>desirable behaviors while intervening on disruptive behaviors</a:t>
            </a:r>
            <a:r>
              <a:rPr lang="en-US" dirty="0" smtClean="0"/>
              <a:t>.</a:t>
            </a:r>
          </a:p>
          <a:p>
            <a:pPr lvl="2"/>
            <a:r>
              <a:rPr lang="en-US" u="sng" dirty="0" smtClean="0">
                <a:solidFill>
                  <a:schemeClr val="bg1"/>
                </a:solidFill>
              </a:rPr>
              <a:t>Teacher Focus: </a:t>
            </a:r>
            <a:endParaRPr lang="en-US" u="sng" dirty="0">
              <a:solidFill>
                <a:schemeClr val="bg1"/>
              </a:solidFill>
            </a:endParaRPr>
          </a:p>
          <a:p>
            <a:pPr marL="1200150" lvl="2" indent="-285750">
              <a:buFont typeface="Arial" panose="020B0604020202020204" pitchFamily="34" charset="0"/>
              <a:buChar char="•"/>
            </a:pPr>
            <a:r>
              <a:rPr lang="en-US" dirty="0" smtClean="0"/>
              <a:t>Instructional </a:t>
            </a:r>
            <a:r>
              <a:rPr lang="en-US" dirty="0"/>
              <a:t>procedures and </a:t>
            </a:r>
            <a:r>
              <a:rPr lang="en-US" dirty="0" smtClean="0"/>
              <a:t>avoiding </a:t>
            </a:r>
            <a:r>
              <a:rPr lang="en-US" dirty="0"/>
              <a:t>of interventions that </a:t>
            </a:r>
            <a:r>
              <a:rPr lang="en-US" dirty="0" smtClean="0"/>
              <a:t>involve </a:t>
            </a:r>
            <a:r>
              <a:rPr lang="en-US" dirty="0"/>
              <a:t>pain and </a:t>
            </a:r>
            <a:r>
              <a:rPr lang="en-US" dirty="0" smtClean="0"/>
              <a:t>stigmatization.</a:t>
            </a:r>
            <a:endParaRPr lang="en-US" dirty="0"/>
          </a:p>
          <a:p>
            <a:pPr marL="1200150" lvl="2" indent="-285750">
              <a:buFont typeface="Arial" panose="020B0604020202020204" pitchFamily="34" charset="0"/>
              <a:buChar char="•"/>
            </a:pPr>
            <a:r>
              <a:rPr lang="en-US" dirty="0" smtClean="0"/>
              <a:t>Supporting </a:t>
            </a:r>
            <a:r>
              <a:rPr lang="en-US" dirty="0"/>
              <a:t>observable and measurable </a:t>
            </a:r>
            <a:r>
              <a:rPr lang="en-US" dirty="0" smtClean="0"/>
              <a:t>behavior</a:t>
            </a:r>
            <a:endParaRPr lang="en-US" dirty="0"/>
          </a:p>
          <a:p>
            <a:pPr marL="1200150" lvl="2" indent="-285750">
              <a:buFont typeface="Arial" panose="020B0604020202020204" pitchFamily="34" charset="0"/>
              <a:buChar char="•"/>
            </a:pPr>
            <a:r>
              <a:rPr lang="en-US" dirty="0" smtClean="0"/>
              <a:t>All </a:t>
            </a:r>
            <a:r>
              <a:rPr lang="en-US" dirty="0"/>
              <a:t>interventions </a:t>
            </a:r>
            <a:r>
              <a:rPr lang="en-US" dirty="0" smtClean="0"/>
              <a:t>are </a:t>
            </a:r>
            <a:r>
              <a:rPr lang="en-US" dirty="0"/>
              <a:t>based on an understanding of and respect for a person’s life, circumstances, preferences, and goals. </a:t>
            </a:r>
            <a:endParaRPr lang="en-US" dirty="0" smtClean="0"/>
          </a:p>
          <a:p>
            <a:pPr lvl="2"/>
            <a:r>
              <a:rPr lang="en-US" u="sng" dirty="0" smtClean="0">
                <a:solidFill>
                  <a:schemeClr val="bg1"/>
                </a:solidFill>
              </a:rPr>
              <a:t>School Focus: </a:t>
            </a:r>
            <a:r>
              <a:rPr lang="en-US" dirty="0" smtClean="0">
                <a:solidFill>
                  <a:schemeClr val="bg1"/>
                </a:solidFill>
              </a:rPr>
              <a:t> </a:t>
            </a:r>
          </a:p>
          <a:p>
            <a:pPr marL="1200150" lvl="2" indent="-285750">
              <a:buFont typeface="Arial" panose="020B0604020202020204" pitchFamily="34" charset="0"/>
              <a:buChar char="•"/>
            </a:pPr>
            <a:r>
              <a:rPr lang="en-US" dirty="0" smtClean="0"/>
              <a:t>Must </a:t>
            </a:r>
            <a:r>
              <a:rPr lang="en-US" dirty="0"/>
              <a:t>create a climate of competence </a:t>
            </a:r>
            <a:r>
              <a:rPr lang="en-US" dirty="0" smtClean="0"/>
              <a:t>and </a:t>
            </a:r>
            <a:r>
              <a:rPr lang="en-US" dirty="0"/>
              <a:t>mutual </a:t>
            </a:r>
            <a:r>
              <a:rPr lang="en-US" dirty="0" smtClean="0"/>
              <a:t>respect throughout the entire school to insure student compliance and uniform enforcement.</a:t>
            </a:r>
            <a:endParaRPr lang="en-US" u="sng" dirty="0" smtClean="0">
              <a:solidFill>
                <a:schemeClr val="bg1"/>
              </a:solidFill>
            </a:endParaRPr>
          </a:p>
          <a:p>
            <a:pPr lvl="2"/>
            <a:endParaRPr lang="en-US" u="sng" dirty="0">
              <a:solidFill>
                <a:schemeClr val="bg1"/>
              </a:solidFill>
            </a:endParaRPr>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endParaRPr lang="en-US" u="sng" dirty="0"/>
          </a:p>
        </p:txBody>
      </p:sp>
      <p:sp>
        <p:nvSpPr>
          <p:cNvPr id="10" name="TextBox 9"/>
          <p:cNvSpPr txBox="1"/>
          <p:nvPr/>
        </p:nvSpPr>
        <p:spPr>
          <a:xfrm>
            <a:off x="0" y="6550223"/>
            <a:ext cx="3575957" cy="307777"/>
          </a:xfrm>
          <a:prstGeom prst="rect">
            <a:avLst/>
          </a:prstGeom>
          <a:noFill/>
        </p:spPr>
        <p:txBody>
          <a:bodyPr wrap="square" rtlCol="0">
            <a:spAutoFit/>
          </a:bodyPr>
          <a:lstStyle/>
          <a:p>
            <a:r>
              <a:rPr lang="en-US" sz="1400" u="sng" dirty="0" smtClean="0"/>
              <a:t>Reference: </a:t>
            </a:r>
            <a:r>
              <a:rPr lang="en-US" sz="1400" dirty="0" smtClean="0"/>
              <a:t>(</a:t>
            </a:r>
            <a:r>
              <a:rPr lang="en-US" sz="1400" dirty="0" err="1" smtClean="0"/>
              <a:t>Polloway</a:t>
            </a:r>
            <a:r>
              <a:rPr lang="en-US" sz="1400" dirty="0" smtClean="0"/>
              <a:t> </a:t>
            </a:r>
            <a:r>
              <a:rPr lang="en-US" sz="1400" dirty="0"/>
              <a:t>45)</a:t>
            </a:r>
          </a:p>
        </p:txBody>
      </p:sp>
    </p:spTree>
    <p:extLst>
      <p:ext uri="{BB962C8B-B14F-4D97-AF65-F5344CB8AC3E}">
        <p14:creationId xmlns:p14="http://schemas.microsoft.com/office/powerpoint/2010/main" val="2203628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lstStyle/>
          <a:p>
            <a:pPr algn="ctr"/>
            <a:r>
              <a:rPr lang="en-US" dirty="0">
                <a:latin typeface="Arial" panose="020B0604020202020204" pitchFamily="34" charset="0"/>
                <a:cs typeface="Arial" panose="020B0604020202020204" pitchFamily="34" charset="0"/>
              </a:rPr>
              <a:t>Positive Behavior Support (PBS) (SLIDE </a:t>
            </a:r>
            <a:r>
              <a:rPr lang="en-US" dirty="0" smtClean="0">
                <a:latin typeface="Arial" panose="020B0604020202020204" pitchFamily="34" charset="0"/>
                <a:cs typeface="Arial" panose="020B0604020202020204" pitchFamily="34" charset="0"/>
              </a:rPr>
              <a:t>#2)</a:t>
            </a:r>
            <a:endParaRPr lang="en-US" dirty="0"/>
          </a:p>
        </p:txBody>
      </p:sp>
      <p:pic>
        <p:nvPicPr>
          <p:cNvPr id="6" name="Picture 5"/>
          <p:cNvPicPr>
            <a:picLocks noChangeAspect="1"/>
          </p:cNvPicPr>
          <p:nvPr/>
        </p:nvPicPr>
        <p:blipFill>
          <a:blip r:embed="rId3"/>
          <a:stretch>
            <a:fillRect/>
          </a:stretch>
        </p:blipFill>
        <p:spPr>
          <a:xfrm>
            <a:off x="684212" y="849086"/>
            <a:ext cx="11007045" cy="5452975"/>
          </a:xfrm>
          <a:prstGeom prst="rect">
            <a:avLst/>
          </a:prstGeom>
        </p:spPr>
      </p:pic>
      <p:sp>
        <p:nvSpPr>
          <p:cNvPr id="8" name="TextBox 7"/>
          <p:cNvSpPr txBox="1"/>
          <p:nvPr/>
        </p:nvSpPr>
        <p:spPr>
          <a:xfrm>
            <a:off x="277586" y="6302829"/>
            <a:ext cx="11446328" cy="523220"/>
          </a:xfrm>
          <a:prstGeom prst="rect">
            <a:avLst/>
          </a:prstGeom>
          <a:noFill/>
        </p:spPr>
        <p:txBody>
          <a:bodyPr wrap="square" rtlCol="0">
            <a:spAutoFit/>
          </a:bodyPr>
          <a:lstStyle/>
          <a:p>
            <a:r>
              <a:rPr lang="en-US" sz="1400" u="sng" dirty="0" smtClean="0"/>
              <a:t>Image Reference: </a:t>
            </a:r>
            <a:r>
              <a:rPr lang="en-US" sz="1400" dirty="0" smtClean="0"/>
              <a:t>https</a:t>
            </a:r>
            <a:r>
              <a:rPr lang="en-US" sz="1400" dirty="0"/>
              <a:t>://nationalgriefaw.b-cdn.net/wp-content/uploads/2018/01/positive-behavior-support-plan-positive-behaviour-support-plan-template.jpg</a:t>
            </a:r>
          </a:p>
        </p:txBody>
      </p:sp>
    </p:spTree>
    <p:extLst>
      <p:ext uri="{BB962C8B-B14F-4D97-AF65-F5344CB8AC3E}">
        <p14:creationId xmlns:p14="http://schemas.microsoft.com/office/powerpoint/2010/main" val="128098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smtClean="0"/>
              <a:t>Preparing the instructional environment for exceptional learners</a:t>
            </a:r>
            <a:endParaRPr lang="en-US" dirty="0"/>
          </a:p>
        </p:txBody>
      </p:sp>
      <p:sp>
        <p:nvSpPr>
          <p:cNvPr id="4" name="TextBox 3"/>
          <p:cNvSpPr txBox="1"/>
          <p:nvPr/>
        </p:nvSpPr>
        <p:spPr>
          <a:xfrm>
            <a:off x="6906986" y="5225143"/>
            <a:ext cx="4765676" cy="646331"/>
          </a:xfrm>
          <a:prstGeom prst="rect">
            <a:avLst/>
          </a:prstGeom>
          <a:noFill/>
        </p:spPr>
        <p:txBody>
          <a:bodyPr wrap="square" rtlCol="0">
            <a:spAutoFit/>
          </a:bodyPr>
          <a:lstStyle/>
          <a:p>
            <a:r>
              <a:rPr lang="en-US" sz="1200" u="sng" dirty="0" smtClean="0"/>
              <a:t>Image Source</a:t>
            </a:r>
            <a:r>
              <a:rPr lang="en-US" sz="1200" dirty="0" smtClean="0"/>
              <a:t>: </a:t>
            </a:r>
            <a:r>
              <a:rPr lang="en-US" sz="1200" dirty="0"/>
              <a:t>https://encrypted-tbn0.gstatic.com/images?q=tbn:ANd9GcSscYnvloJXcXWNkXAM6SCOAmTRmqZ3BJCChca8zT7BzGK56tCA</a:t>
            </a:r>
          </a:p>
        </p:txBody>
      </p:sp>
      <p:pic>
        <p:nvPicPr>
          <p:cNvPr id="5" name="Picture 4"/>
          <p:cNvPicPr>
            <a:picLocks noChangeAspect="1"/>
          </p:cNvPicPr>
          <p:nvPr/>
        </p:nvPicPr>
        <p:blipFill>
          <a:blip r:embed="rId3"/>
          <a:stretch>
            <a:fillRect/>
          </a:stretch>
        </p:blipFill>
        <p:spPr>
          <a:xfrm>
            <a:off x="6906986" y="1469571"/>
            <a:ext cx="5045528" cy="3755572"/>
          </a:xfrm>
          <a:prstGeom prst="rect">
            <a:avLst/>
          </a:prstGeom>
        </p:spPr>
      </p:pic>
      <p:sp>
        <p:nvSpPr>
          <p:cNvPr id="7" name="TextBox 6"/>
          <p:cNvSpPr txBox="1"/>
          <p:nvPr/>
        </p:nvSpPr>
        <p:spPr>
          <a:xfrm>
            <a:off x="0" y="1120461"/>
            <a:ext cx="6906986" cy="5632311"/>
          </a:xfrm>
          <a:prstGeom prst="rect">
            <a:avLst/>
          </a:prstGeom>
          <a:noFill/>
        </p:spPr>
        <p:txBody>
          <a:bodyPr wrap="square" rtlCol="0">
            <a:spAutoFit/>
          </a:bodyPr>
          <a:lstStyle/>
          <a:p>
            <a:r>
              <a:rPr lang="en-US" u="sng" dirty="0" smtClean="0">
                <a:solidFill>
                  <a:schemeClr val="bg1"/>
                </a:solidFill>
              </a:rPr>
              <a:t>Classroom Setup Should Include:</a:t>
            </a:r>
          </a:p>
          <a:p>
            <a:pPr marL="742950" lvl="1" indent="-285750">
              <a:buFont typeface="Arial" panose="020B0604020202020204" pitchFamily="34" charset="0"/>
              <a:buChar char="•"/>
            </a:pPr>
            <a:r>
              <a:rPr lang="en-US" u="sng" dirty="0">
                <a:solidFill>
                  <a:schemeClr val="bg1"/>
                </a:solidFill>
              </a:rPr>
              <a:t>Sense of </a:t>
            </a:r>
            <a:r>
              <a:rPr lang="en-US" u="sng" dirty="0" smtClean="0">
                <a:solidFill>
                  <a:schemeClr val="bg1"/>
                </a:solidFill>
              </a:rPr>
              <a:t>community</a:t>
            </a:r>
            <a:r>
              <a:rPr lang="en-US" dirty="0" smtClean="0"/>
              <a:t> - Students </a:t>
            </a:r>
            <a:r>
              <a:rPr lang="en-US" dirty="0"/>
              <a:t>need to feel welcome in a </a:t>
            </a:r>
            <a:r>
              <a:rPr lang="en-US" dirty="0" smtClean="0"/>
              <a:t>classroom.</a:t>
            </a:r>
          </a:p>
          <a:p>
            <a:pPr marL="742950" lvl="1" indent="-285750">
              <a:buFont typeface="Arial" panose="020B0604020202020204" pitchFamily="34" charset="0"/>
              <a:buChar char="•"/>
            </a:pPr>
            <a:r>
              <a:rPr lang="en-US" u="sng" dirty="0">
                <a:solidFill>
                  <a:schemeClr val="bg1"/>
                </a:solidFill>
              </a:rPr>
              <a:t>Personal </a:t>
            </a:r>
            <a:r>
              <a:rPr lang="en-US" u="sng" dirty="0" smtClean="0">
                <a:solidFill>
                  <a:schemeClr val="bg1"/>
                </a:solidFill>
              </a:rPr>
              <a:t>territory</a:t>
            </a:r>
            <a:r>
              <a:rPr lang="en-US" dirty="0" smtClean="0">
                <a:solidFill>
                  <a:schemeClr val="bg1"/>
                </a:solidFill>
              </a:rPr>
              <a:t> </a:t>
            </a:r>
            <a:r>
              <a:rPr lang="en-US" dirty="0" smtClean="0"/>
              <a:t>– Some space should be allotted to each student to keep personal items.</a:t>
            </a:r>
          </a:p>
          <a:p>
            <a:pPr marL="742950" lvl="1" indent="-285750">
              <a:buFont typeface="Arial" panose="020B0604020202020204" pitchFamily="34" charset="0"/>
              <a:buChar char="•"/>
            </a:pPr>
            <a:r>
              <a:rPr lang="en-US" u="sng" dirty="0" smtClean="0">
                <a:solidFill>
                  <a:schemeClr val="bg1"/>
                </a:solidFill>
              </a:rPr>
              <a:t>Flexibility</a:t>
            </a:r>
            <a:r>
              <a:rPr lang="en-US" dirty="0"/>
              <a:t> - The environment must allow itself to be manipulated by its users so that spaces can be changed</a:t>
            </a:r>
            <a:r>
              <a:rPr lang="en-US" dirty="0" smtClean="0"/>
              <a:t>. Variety adds to excitement for learning.</a:t>
            </a:r>
          </a:p>
          <a:p>
            <a:pPr marL="742950" lvl="1" indent="-285750">
              <a:buFont typeface="Arial" panose="020B0604020202020204" pitchFamily="34" charset="0"/>
              <a:buChar char="•"/>
            </a:pPr>
            <a:r>
              <a:rPr lang="en-US" u="sng" dirty="0">
                <a:solidFill>
                  <a:schemeClr val="bg1"/>
                </a:solidFill>
              </a:rPr>
              <a:t>Authentic </a:t>
            </a:r>
            <a:r>
              <a:rPr lang="en-US" u="sng" dirty="0" smtClean="0">
                <a:solidFill>
                  <a:schemeClr val="bg1"/>
                </a:solidFill>
              </a:rPr>
              <a:t>motivation</a:t>
            </a:r>
            <a:r>
              <a:rPr lang="en-US" dirty="0" smtClean="0"/>
              <a:t> </a:t>
            </a:r>
            <a:r>
              <a:rPr lang="en-US" dirty="0"/>
              <a:t>– </a:t>
            </a:r>
            <a:r>
              <a:rPr lang="en-US" dirty="0" smtClean="0"/>
              <a:t>Classroom should create intrinsic motivation to learn by including the </a:t>
            </a:r>
            <a:r>
              <a:rPr lang="en-US" dirty="0"/>
              <a:t>following factors: (</a:t>
            </a:r>
            <a:r>
              <a:rPr lang="en-US" dirty="0" err="1"/>
              <a:t>Polloway</a:t>
            </a:r>
            <a:r>
              <a:rPr lang="en-US" dirty="0"/>
              <a:t> 56)</a:t>
            </a:r>
            <a:endParaRPr lang="en-US" dirty="0" smtClean="0"/>
          </a:p>
          <a:p>
            <a:pPr marL="1257300" lvl="2" indent="-342900">
              <a:buFont typeface="+mj-lt"/>
              <a:buAutoNum type="arabicPeriod"/>
            </a:pPr>
            <a:r>
              <a:rPr lang="en-US" dirty="0" smtClean="0"/>
              <a:t>Collaboration </a:t>
            </a:r>
            <a:r>
              <a:rPr lang="en-US" dirty="0"/>
              <a:t>(learning together in </a:t>
            </a:r>
            <a:r>
              <a:rPr lang="en-US" dirty="0" smtClean="0"/>
              <a:t>teams)</a:t>
            </a:r>
          </a:p>
          <a:p>
            <a:pPr marL="1257300" lvl="2" indent="-342900">
              <a:buFont typeface="+mj-lt"/>
              <a:buAutoNum type="arabicPeriod"/>
            </a:pPr>
            <a:r>
              <a:rPr lang="en-US" dirty="0" smtClean="0"/>
              <a:t>Content (must be relevant </a:t>
            </a:r>
            <a:r>
              <a:rPr lang="en-US" dirty="0"/>
              <a:t>and meaningful), </a:t>
            </a:r>
            <a:r>
              <a:rPr lang="en-US" dirty="0" smtClean="0"/>
              <a:t>and</a:t>
            </a:r>
          </a:p>
          <a:p>
            <a:pPr marL="1257300" lvl="2" indent="-342900">
              <a:buFont typeface="+mj-lt"/>
              <a:buAutoNum type="arabicPeriod"/>
            </a:pPr>
            <a:r>
              <a:rPr lang="en-US" dirty="0" smtClean="0"/>
              <a:t>Choice </a:t>
            </a:r>
            <a:r>
              <a:rPr lang="en-US" dirty="0"/>
              <a:t>(opportunities to make a decision about what is learned</a:t>
            </a:r>
            <a:r>
              <a:rPr lang="en-US" dirty="0" smtClean="0"/>
              <a:t>)</a:t>
            </a:r>
          </a:p>
          <a:p>
            <a:pPr marL="800100" lvl="1" indent="-342900">
              <a:buFont typeface="Arial" panose="020B0604020202020204" pitchFamily="34" charset="0"/>
              <a:buChar char="•"/>
            </a:pPr>
            <a:r>
              <a:rPr lang="en-US" u="sng" dirty="0" smtClean="0">
                <a:solidFill>
                  <a:schemeClr val="bg1"/>
                </a:solidFill>
              </a:rPr>
              <a:t>Posture Flexibility</a:t>
            </a:r>
            <a:r>
              <a:rPr lang="en-US" dirty="0">
                <a:solidFill>
                  <a:schemeClr val="bg1"/>
                </a:solidFill>
              </a:rPr>
              <a:t> </a:t>
            </a:r>
            <a:r>
              <a:rPr lang="en-US" dirty="0" smtClean="0"/>
              <a:t>– The classroom should </a:t>
            </a:r>
            <a:r>
              <a:rPr lang="en-US" dirty="0"/>
              <a:t>offer a variety of seating and work-surface heights to accommodate individual styles</a:t>
            </a:r>
            <a:r>
              <a:rPr lang="en-US" dirty="0" smtClean="0"/>
              <a:t>.</a:t>
            </a:r>
          </a:p>
          <a:p>
            <a:pPr marL="800100" lvl="1" indent="-342900">
              <a:buFont typeface="Arial" panose="020B0604020202020204" pitchFamily="34" charset="0"/>
              <a:buChar char="•"/>
            </a:pPr>
            <a:r>
              <a:rPr lang="en-US" u="sng" dirty="0" smtClean="0">
                <a:solidFill>
                  <a:schemeClr val="bg1"/>
                </a:solidFill>
              </a:rPr>
              <a:t>Barrier Free</a:t>
            </a:r>
            <a:r>
              <a:rPr lang="en-US" dirty="0" smtClean="0">
                <a:solidFill>
                  <a:schemeClr val="bg1"/>
                </a:solidFill>
              </a:rPr>
              <a:t> </a:t>
            </a:r>
            <a:r>
              <a:rPr lang="en-US" dirty="0" smtClean="0"/>
              <a:t>– Space should allow for the free flow of all students regardless of their </a:t>
            </a:r>
            <a:r>
              <a:rPr lang="en-US" dirty="0"/>
              <a:t>disability. </a:t>
            </a:r>
            <a:endParaRPr lang="en-US" u="sng" dirty="0" smtClean="0"/>
          </a:p>
        </p:txBody>
      </p:sp>
      <p:sp>
        <p:nvSpPr>
          <p:cNvPr id="8" name="TextBox 7"/>
          <p:cNvSpPr txBox="1"/>
          <p:nvPr/>
        </p:nvSpPr>
        <p:spPr>
          <a:xfrm>
            <a:off x="261257" y="6596283"/>
            <a:ext cx="5372100" cy="369332"/>
          </a:xfrm>
          <a:prstGeom prst="rect">
            <a:avLst/>
          </a:prstGeom>
          <a:noFill/>
        </p:spPr>
        <p:txBody>
          <a:bodyPr wrap="square" rtlCol="0">
            <a:spAutoFit/>
          </a:bodyPr>
          <a:lstStyle/>
          <a:p>
            <a:endParaRPr lang="en-US" dirty="0"/>
          </a:p>
        </p:txBody>
      </p:sp>
      <p:sp>
        <p:nvSpPr>
          <p:cNvPr id="9" name="TextBox 8"/>
          <p:cNvSpPr txBox="1"/>
          <p:nvPr/>
        </p:nvSpPr>
        <p:spPr>
          <a:xfrm>
            <a:off x="6792686" y="6536257"/>
            <a:ext cx="3592286" cy="307777"/>
          </a:xfrm>
          <a:prstGeom prst="rect">
            <a:avLst/>
          </a:prstGeom>
          <a:noFill/>
        </p:spPr>
        <p:txBody>
          <a:bodyPr wrap="square" rtlCol="0">
            <a:spAutoFit/>
          </a:bodyPr>
          <a:lstStyle/>
          <a:p>
            <a:r>
              <a:rPr lang="en-US" sz="1400" u="sng" dirty="0" smtClean="0"/>
              <a:t>Reference: </a:t>
            </a:r>
            <a:r>
              <a:rPr lang="en-US" sz="1400" dirty="0" smtClean="0"/>
              <a:t>(</a:t>
            </a:r>
            <a:r>
              <a:rPr lang="en-US" sz="1400" dirty="0" err="1" smtClean="0"/>
              <a:t>Polloway</a:t>
            </a:r>
            <a:r>
              <a:rPr lang="en-US" sz="1400" dirty="0" smtClean="0"/>
              <a:t> </a:t>
            </a:r>
            <a:r>
              <a:rPr lang="en-US" sz="1400" dirty="0"/>
              <a:t>56)</a:t>
            </a:r>
          </a:p>
        </p:txBody>
      </p:sp>
    </p:spTree>
    <p:extLst>
      <p:ext uri="{BB962C8B-B14F-4D97-AF65-F5344CB8AC3E}">
        <p14:creationId xmlns:p14="http://schemas.microsoft.com/office/powerpoint/2010/main" val="1394579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9" y="292038"/>
            <a:ext cx="10803742" cy="960431"/>
          </a:xfrm>
        </p:spPr>
        <p:txBody>
          <a:bodyPr/>
          <a:lstStyle/>
          <a:p>
            <a:pPr algn="ctr"/>
            <a:r>
              <a:rPr lang="en-US" dirty="0" smtClean="0"/>
              <a:t>CONCLUSION</a:t>
            </a:r>
            <a:endParaRPr lang="en-US" dirty="0"/>
          </a:p>
        </p:txBody>
      </p:sp>
      <p:pic>
        <p:nvPicPr>
          <p:cNvPr id="5" name="Picture 4"/>
          <p:cNvPicPr>
            <a:picLocks noChangeAspect="1"/>
          </p:cNvPicPr>
          <p:nvPr/>
        </p:nvPicPr>
        <p:blipFill>
          <a:blip r:embed="rId3"/>
          <a:stretch>
            <a:fillRect/>
          </a:stretch>
        </p:blipFill>
        <p:spPr>
          <a:xfrm>
            <a:off x="6613071" y="1275008"/>
            <a:ext cx="5208815" cy="3950135"/>
          </a:xfrm>
          <a:prstGeom prst="rect">
            <a:avLst/>
          </a:prstGeom>
        </p:spPr>
      </p:pic>
      <p:sp>
        <p:nvSpPr>
          <p:cNvPr id="6" name="TextBox 5"/>
          <p:cNvSpPr txBox="1"/>
          <p:nvPr/>
        </p:nvSpPr>
        <p:spPr>
          <a:xfrm>
            <a:off x="6613071" y="5666014"/>
            <a:ext cx="5208815" cy="738664"/>
          </a:xfrm>
          <a:prstGeom prst="rect">
            <a:avLst/>
          </a:prstGeom>
          <a:noFill/>
        </p:spPr>
        <p:txBody>
          <a:bodyPr wrap="square" rtlCol="0">
            <a:spAutoFit/>
          </a:bodyPr>
          <a:lstStyle/>
          <a:p>
            <a:r>
              <a:rPr lang="en-US" sz="1400" u="sng" dirty="0" smtClean="0"/>
              <a:t>Image Reference: </a:t>
            </a:r>
            <a:r>
              <a:rPr lang="en-US" sz="1400" dirty="0" smtClean="0"/>
              <a:t>https</a:t>
            </a:r>
            <a:r>
              <a:rPr lang="en-US" sz="1400" dirty="0"/>
              <a:t>://www.naset.org/typo3conf/ext/t3site/Sites/Main/Resources/Public/Images/home_mobile.jpg</a:t>
            </a:r>
          </a:p>
        </p:txBody>
      </p:sp>
      <p:sp>
        <p:nvSpPr>
          <p:cNvPr id="9" name="TextBox 8"/>
          <p:cNvSpPr txBox="1"/>
          <p:nvPr/>
        </p:nvSpPr>
        <p:spPr>
          <a:xfrm>
            <a:off x="195943" y="1079065"/>
            <a:ext cx="6417128" cy="5262979"/>
          </a:xfrm>
          <a:prstGeom prst="rect">
            <a:avLst/>
          </a:prstGeom>
          <a:noFill/>
        </p:spPr>
        <p:txBody>
          <a:bodyPr wrap="square" rtlCol="0">
            <a:spAutoFit/>
          </a:bodyPr>
          <a:lstStyle/>
          <a:p>
            <a:r>
              <a:rPr lang="en-US" sz="2400" dirty="0" smtClean="0"/>
              <a:t>The challenge of teaching exceptional students can be a difficult one. However, when a teacher and a school focus on providing positive feedback in a positive learning environment, overcoming this challenge becomes not only a lot easier, but also a lot more satisfying. Staying positive leads to a better attitude for all involved and that will always lead to better opportunities for all students to learn. Negativity leads to stress and anxiety which are barriers to learning that  must be avoided at all times, especially when teaching exceptional learners.</a:t>
            </a:r>
            <a:endParaRPr lang="en-US" sz="2400" dirty="0"/>
          </a:p>
        </p:txBody>
      </p:sp>
    </p:spTree>
    <p:extLst>
      <p:ext uri="{BB962C8B-B14F-4D97-AF65-F5344CB8AC3E}">
        <p14:creationId xmlns:p14="http://schemas.microsoft.com/office/powerpoint/2010/main" val="42872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lstStyle/>
          <a:p>
            <a:r>
              <a:rPr lang="en-US" u="sng" dirty="0" smtClean="0"/>
              <a:t>SOURCES:</a:t>
            </a:r>
            <a:endParaRPr lang="en-US" u="sng" dirty="0"/>
          </a:p>
        </p:txBody>
      </p:sp>
      <p:sp>
        <p:nvSpPr>
          <p:cNvPr id="3" name="Content Placeholder 2"/>
          <p:cNvSpPr>
            <a:spLocks noGrp="1"/>
          </p:cNvSpPr>
          <p:nvPr>
            <p:ph idx="1"/>
          </p:nvPr>
        </p:nvSpPr>
        <p:spPr>
          <a:xfrm>
            <a:off x="684212" y="1758656"/>
            <a:ext cx="10803743" cy="4995162"/>
          </a:xfrm>
        </p:spPr>
        <p:txBody>
          <a:bodyPr>
            <a:normAutofit fontScale="92500" lnSpcReduction="10000"/>
          </a:bodyPr>
          <a:lstStyle/>
          <a:p>
            <a:pPr marL="0" indent="0">
              <a:buNone/>
            </a:pPr>
            <a:r>
              <a:rPr lang="en-US" sz="2400" u="sng" dirty="0" smtClean="0">
                <a:solidFill>
                  <a:schemeClr val="tx1"/>
                </a:solidFill>
              </a:rPr>
              <a:t>Book(s):</a:t>
            </a:r>
          </a:p>
          <a:p>
            <a:pPr marL="0" indent="0">
              <a:buNone/>
            </a:pPr>
            <a:r>
              <a:rPr lang="en-US" sz="2400" dirty="0" err="1" smtClean="0"/>
              <a:t>Polloway</a:t>
            </a:r>
            <a:r>
              <a:rPr lang="en-US" sz="2400" dirty="0"/>
              <a:t>, Edward A., James Patton, Loretta Serna, </a:t>
            </a:r>
            <a:r>
              <a:rPr lang="en-US" sz="2400" dirty="0" err="1"/>
              <a:t>Jenevie</a:t>
            </a:r>
            <a:r>
              <a:rPr lang="en-US" sz="2400" dirty="0"/>
              <a:t> Bailey. Strategies for Teaching Learners with Special Needs, 11th Edition. Pearson, 20170403. VitalBook file</a:t>
            </a:r>
            <a:r>
              <a:rPr lang="en-US" sz="2400" dirty="0" smtClean="0"/>
              <a:t>.</a:t>
            </a:r>
          </a:p>
          <a:p>
            <a:pPr marL="0" indent="0">
              <a:buNone/>
            </a:pPr>
            <a:r>
              <a:rPr lang="en-US" sz="2400" u="sng" dirty="0" smtClean="0">
                <a:solidFill>
                  <a:schemeClr val="tx1"/>
                </a:solidFill>
              </a:rPr>
              <a:t>Website Articles:</a:t>
            </a:r>
          </a:p>
          <a:p>
            <a:pPr marL="0" indent="0">
              <a:buNone/>
            </a:pPr>
            <a:r>
              <a:rPr lang="en-US" sz="2400" u="sng" dirty="0" smtClean="0"/>
              <a:t>Haddad</a:t>
            </a:r>
            <a:r>
              <a:rPr lang="en-US" sz="2400" u="sng" dirty="0"/>
              <a:t>, D. (2019, July 18) How Learning Disabilities Can Affect Behavior. Retrieved from </a:t>
            </a:r>
            <a:r>
              <a:rPr lang="en-US" sz="2400" u="sng" dirty="0">
                <a:hlinkClick r:id="rId3"/>
              </a:rPr>
              <a:t>https://</a:t>
            </a:r>
            <a:r>
              <a:rPr lang="en-US" sz="2400" u="sng" dirty="0" smtClean="0">
                <a:hlinkClick r:id="rId3"/>
              </a:rPr>
              <a:t>www.verywellfamily.com/how-learning-disabilities-can-affect-behavior-2161916</a:t>
            </a:r>
            <a:endParaRPr lang="en-US" sz="2400" u="sng" dirty="0" smtClean="0"/>
          </a:p>
          <a:p>
            <a:pPr marL="0" indent="0">
              <a:buNone/>
            </a:pPr>
            <a:r>
              <a:rPr lang="en-US" sz="2400" u="sng" dirty="0" err="1" smtClean="0"/>
              <a:t>Wynsberghe</a:t>
            </a:r>
            <a:r>
              <a:rPr lang="en-US" sz="2400" u="sng" dirty="0"/>
              <a:t>, A.V. (2018, July 8) The Benefits of Positive Behavior Support. Retrieved from: https://psychcentral.com/blog/the-benefits-of-positive-behavior-support/</a:t>
            </a:r>
          </a:p>
          <a:p>
            <a:pPr marL="0" indent="0">
              <a:buNone/>
            </a:pPr>
            <a:endParaRPr lang="en-US" sz="2400" u="sng" dirty="0" smtClean="0"/>
          </a:p>
          <a:p>
            <a:pPr marL="0" indent="0">
              <a:buNone/>
            </a:pPr>
            <a:r>
              <a:rPr lang="en-US" sz="2400" dirty="0" smtClean="0">
                <a:solidFill>
                  <a:schemeClr val="tx1"/>
                </a:solidFill>
              </a:rPr>
              <a:t>Image references are located below each image within the presentation.</a:t>
            </a:r>
            <a:endParaRPr lang="en-US" sz="2400" dirty="0">
              <a:solidFill>
                <a:schemeClr val="tx1"/>
              </a:solidFill>
            </a:endParaRPr>
          </a:p>
          <a:p>
            <a:pPr marL="0" indent="0">
              <a:buNone/>
            </a:pPr>
            <a:endParaRPr lang="en-US" sz="2400" u="sng" dirty="0"/>
          </a:p>
          <a:p>
            <a:pPr marL="0" indent="0">
              <a:buNone/>
            </a:pPr>
            <a:endParaRPr lang="en-US" sz="2400" dirty="0">
              <a:solidFill>
                <a:schemeClr val="tx1"/>
              </a:solidFill>
            </a:endParaRPr>
          </a:p>
        </p:txBody>
      </p:sp>
    </p:spTree>
    <p:extLst>
      <p:ext uri="{BB962C8B-B14F-4D97-AF65-F5344CB8AC3E}">
        <p14:creationId xmlns:p14="http://schemas.microsoft.com/office/powerpoint/2010/main" val="421934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smtClean="0"/>
              <a:t>THE CHANGING ROLES AND DUTIES OF THE SPECIAL EDUCATION TEACHER</a:t>
            </a:r>
            <a:endParaRPr lang="en-US" dirty="0"/>
          </a:p>
        </p:txBody>
      </p:sp>
      <p:sp>
        <p:nvSpPr>
          <p:cNvPr id="3" name="Content Placeholder 2"/>
          <p:cNvSpPr>
            <a:spLocks noGrp="1"/>
          </p:cNvSpPr>
          <p:nvPr>
            <p:ph idx="1"/>
          </p:nvPr>
        </p:nvSpPr>
        <p:spPr>
          <a:xfrm>
            <a:off x="422953" y="1600200"/>
            <a:ext cx="11382603" cy="5404757"/>
          </a:xfrm>
        </p:spPr>
        <p:txBody>
          <a:bodyPr>
            <a:normAutofit fontScale="92500" lnSpcReduction="10000"/>
          </a:bodyPr>
          <a:lstStyle/>
          <a:p>
            <a:r>
              <a:rPr lang="en-US" sz="2200" dirty="0" smtClean="0">
                <a:solidFill>
                  <a:schemeClr val="tx1"/>
                </a:solidFill>
              </a:rPr>
              <a:t>No longer teaching in self-contained classes, special education teachers must now master the skills necessary to co-teach in an integrated classroom environment. </a:t>
            </a:r>
          </a:p>
          <a:p>
            <a:r>
              <a:rPr lang="en-US" sz="2200" dirty="0">
                <a:solidFill>
                  <a:schemeClr val="tx1"/>
                </a:solidFill>
              </a:rPr>
              <a:t>Five (5) critical </a:t>
            </a:r>
            <a:r>
              <a:rPr lang="en-US" sz="2200" dirty="0" smtClean="0">
                <a:solidFill>
                  <a:schemeClr val="tx1"/>
                </a:solidFill>
              </a:rPr>
              <a:t>roles </a:t>
            </a:r>
            <a:r>
              <a:rPr lang="en-US" sz="2200" dirty="0">
                <a:solidFill>
                  <a:schemeClr val="tx1"/>
                </a:solidFill>
              </a:rPr>
              <a:t>in which special educators must become highly </a:t>
            </a:r>
            <a:r>
              <a:rPr lang="en-US" sz="2200" dirty="0" smtClean="0">
                <a:solidFill>
                  <a:schemeClr val="tx1"/>
                </a:solidFill>
              </a:rPr>
              <a:t>proficient.</a:t>
            </a:r>
            <a:r>
              <a:rPr lang="en-US" sz="2200" dirty="0">
                <a:solidFill>
                  <a:schemeClr val="tx1"/>
                </a:solidFill>
              </a:rPr>
              <a:t> </a:t>
            </a:r>
            <a:endParaRPr lang="en-US" sz="2200" dirty="0" smtClean="0">
              <a:solidFill>
                <a:schemeClr val="tx1"/>
              </a:solidFill>
            </a:endParaRPr>
          </a:p>
          <a:p>
            <a:pPr marL="800100" lvl="1" indent="-342900">
              <a:buFont typeface="+mj-lt"/>
              <a:buAutoNum type="arabicPeriod"/>
            </a:pPr>
            <a:r>
              <a:rPr lang="en-US" u="sng" dirty="0" smtClean="0">
                <a:solidFill>
                  <a:schemeClr val="bg1"/>
                </a:solidFill>
              </a:rPr>
              <a:t>Data-driven decision maker</a:t>
            </a:r>
            <a:r>
              <a:rPr lang="en-US" dirty="0" smtClean="0">
                <a:solidFill>
                  <a:schemeClr val="bg1"/>
                </a:solidFill>
              </a:rPr>
              <a:t> </a:t>
            </a:r>
            <a:r>
              <a:rPr lang="en-US" dirty="0" smtClean="0">
                <a:solidFill>
                  <a:schemeClr val="tx1"/>
                </a:solidFill>
              </a:rPr>
              <a:t>– Must be able to use assessment data to determine student eligibility for additional assistance. </a:t>
            </a:r>
          </a:p>
          <a:p>
            <a:pPr marL="800100" lvl="1" indent="-342900">
              <a:buFont typeface="+mj-lt"/>
              <a:buAutoNum type="arabicPeriod"/>
            </a:pPr>
            <a:r>
              <a:rPr lang="en-US" u="sng" dirty="0">
                <a:solidFill>
                  <a:schemeClr val="bg1"/>
                </a:solidFill>
              </a:rPr>
              <a:t>Implementer of evidence-based </a:t>
            </a:r>
            <a:r>
              <a:rPr lang="en-US" u="sng" dirty="0" smtClean="0">
                <a:solidFill>
                  <a:schemeClr val="bg1"/>
                </a:solidFill>
              </a:rPr>
              <a:t>intervention</a:t>
            </a:r>
            <a:r>
              <a:rPr lang="en-US" dirty="0" smtClean="0">
                <a:solidFill>
                  <a:schemeClr val="bg1"/>
                </a:solidFill>
              </a:rPr>
              <a:t> </a:t>
            </a:r>
            <a:r>
              <a:rPr lang="en-US" dirty="0" smtClean="0">
                <a:solidFill>
                  <a:schemeClr val="tx1"/>
                </a:solidFill>
              </a:rPr>
              <a:t>– Must have subject matter knowledge as well as knowledge of instructional strategies across subjects.</a:t>
            </a:r>
          </a:p>
          <a:p>
            <a:pPr marL="800100" lvl="1" indent="-342900">
              <a:buFont typeface="+mj-lt"/>
              <a:buAutoNum type="arabicPeriod"/>
            </a:pPr>
            <a:r>
              <a:rPr lang="en-US" u="sng" dirty="0" smtClean="0">
                <a:solidFill>
                  <a:schemeClr val="bg1"/>
                </a:solidFill>
              </a:rPr>
              <a:t>Implementer of socioemotional/behavioral supports (i.e., manager of behavior)</a:t>
            </a:r>
            <a:r>
              <a:rPr lang="en-US" dirty="0" smtClean="0">
                <a:solidFill>
                  <a:schemeClr val="bg1"/>
                </a:solidFill>
              </a:rPr>
              <a:t> </a:t>
            </a:r>
            <a:r>
              <a:rPr lang="en-US" dirty="0" smtClean="0">
                <a:solidFill>
                  <a:schemeClr val="tx1"/>
                </a:solidFill>
              </a:rPr>
              <a:t>– Must manage classroom behavior, implement positive behavioral support techniques and take into account cultural differences among the varying proficiency levels of students.</a:t>
            </a:r>
          </a:p>
          <a:p>
            <a:pPr marL="800100" lvl="1" indent="-342900">
              <a:buFont typeface="+mj-lt"/>
              <a:buAutoNum type="arabicPeriod"/>
            </a:pPr>
            <a:r>
              <a:rPr lang="en-US" u="sng" dirty="0" smtClean="0">
                <a:solidFill>
                  <a:schemeClr val="bg1"/>
                </a:solidFill>
              </a:rPr>
              <a:t>Differentiator of instruction</a:t>
            </a:r>
            <a:r>
              <a:rPr lang="en-US" dirty="0" smtClean="0">
                <a:solidFill>
                  <a:schemeClr val="bg1"/>
                </a:solidFill>
              </a:rPr>
              <a:t> </a:t>
            </a:r>
            <a:r>
              <a:rPr lang="en-US" dirty="0" smtClean="0">
                <a:solidFill>
                  <a:schemeClr val="tx1"/>
                </a:solidFill>
              </a:rPr>
              <a:t>– Must implement required student accommodations, determine the effectiveness of these accommodations and determine whether adjustments are needed.</a:t>
            </a:r>
          </a:p>
          <a:p>
            <a:pPr marL="800100" lvl="1" indent="-342900">
              <a:buFont typeface="+mj-lt"/>
              <a:buAutoNum type="arabicPeriod"/>
            </a:pPr>
            <a:r>
              <a:rPr lang="en-US" u="sng" dirty="0" smtClean="0">
                <a:solidFill>
                  <a:schemeClr val="bg1"/>
                </a:solidFill>
              </a:rPr>
              <a:t>Collaborator</a:t>
            </a:r>
            <a:r>
              <a:rPr lang="en-US" dirty="0" smtClean="0">
                <a:solidFill>
                  <a:schemeClr val="tx1"/>
                </a:solidFill>
              </a:rPr>
              <a:t> – Must be able to effectively collaborate with co-teachers, parents, administrators and state and local school boards to achieve shared student achievement goals.</a:t>
            </a:r>
            <a:endParaRPr lang="en-US" u="sng" dirty="0" smtClean="0">
              <a:solidFill>
                <a:schemeClr val="tx1"/>
              </a:solidFill>
            </a:endParaRPr>
          </a:p>
          <a:p>
            <a:pPr marL="800100" lvl="1" indent="-342900">
              <a:buFont typeface="+mj-lt"/>
              <a:buAutoNum type="arabicPeriod"/>
            </a:pPr>
            <a:endParaRPr lang="en-US" u="sng" dirty="0" smtClean="0">
              <a:solidFill>
                <a:schemeClr val="tx1"/>
              </a:solidFill>
            </a:endParaRPr>
          </a:p>
          <a:p>
            <a:pPr marL="457200" lvl="1" indent="0">
              <a:buNone/>
            </a:pPr>
            <a:r>
              <a:rPr lang="en-US" sz="1500" u="sng" dirty="0" smtClean="0">
                <a:solidFill>
                  <a:schemeClr val="tx1"/>
                </a:solidFill>
              </a:rPr>
              <a:t>Reference: </a:t>
            </a:r>
            <a:r>
              <a:rPr lang="en-US" sz="1500" dirty="0" smtClean="0">
                <a:solidFill>
                  <a:schemeClr val="tx1"/>
                </a:solidFill>
              </a:rPr>
              <a:t>(</a:t>
            </a:r>
            <a:r>
              <a:rPr lang="en-US" sz="1500" dirty="0" err="1" smtClean="0">
                <a:solidFill>
                  <a:schemeClr val="tx1"/>
                </a:solidFill>
              </a:rPr>
              <a:t>Polloway</a:t>
            </a:r>
            <a:r>
              <a:rPr lang="en-US" sz="1500" dirty="0" smtClean="0">
                <a:solidFill>
                  <a:schemeClr val="tx1"/>
                </a:solidFill>
              </a:rPr>
              <a:t> </a:t>
            </a:r>
            <a:r>
              <a:rPr lang="en-US" sz="1500" dirty="0">
                <a:solidFill>
                  <a:schemeClr val="tx1"/>
                </a:solidFill>
              </a:rPr>
              <a:t>34)</a:t>
            </a:r>
            <a:endParaRPr lang="en-US" sz="1500" dirty="0" smtClean="0">
              <a:solidFill>
                <a:schemeClr val="tx1"/>
              </a:solidFill>
            </a:endParaRPr>
          </a:p>
          <a:p>
            <a:endParaRPr lang="en-US" sz="2800" dirty="0"/>
          </a:p>
        </p:txBody>
      </p:sp>
    </p:spTree>
    <p:extLst>
      <p:ext uri="{BB962C8B-B14F-4D97-AF65-F5344CB8AC3E}">
        <p14:creationId xmlns:p14="http://schemas.microsoft.com/office/powerpoint/2010/main" val="133109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smtClean="0"/>
              <a:t>Behavioral challenges in the integrated classroom</a:t>
            </a:r>
            <a:endParaRPr lang="en-US" dirty="0"/>
          </a:p>
        </p:txBody>
      </p:sp>
      <p:sp>
        <p:nvSpPr>
          <p:cNvPr id="3" name="Content Placeholder 2"/>
          <p:cNvSpPr>
            <a:spLocks noGrp="1"/>
          </p:cNvSpPr>
          <p:nvPr>
            <p:ph idx="1"/>
          </p:nvPr>
        </p:nvSpPr>
        <p:spPr>
          <a:xfrm>
            <a:off x="146958" y="1165539"/>
            <a:ext cx="7396842" cy="4767943"/>
          </a:xfrm>
        </p:spPr>
        <p:txBody>
          <a:bodyPr>
            <a:normAutofit fontScale="92500" lnSpcReduction="10000"/>
          </a:bodyPr>
          <a:lstStyle/>
          <a:p>
            <a:r>
              <a:rPr lang="en-US" sz="2600" u="sng" dirty="0" smtClean="0">
                <a:solidFill>
                  <a:schemeClr val="bg1"/>
                </a:solidFill>
              </a:rPr>
              <a:t>Frustration:</a:t>
            </a:r>
            <a:r>
              <a:rPr lang="en-US" sz="2600" dirty="0" smtClean="0">
                <a:solidFill>
                  <a:schemeClr val="bg1"/>
                </a:solidFill>
              </a:rPr>
              <a:t> </a:t>
            </a:r>
            <a:r>
              <a:rPr lang="en-US" sz="2600" dirty="0" smtClean="0">
                <a:solidFill>
                  <a:schemeClr val="tx1"/>
                </a:solidFill>
              </a:rPr>
              <a:t>Students with learning disabilities can often get frustrated and “check out” when they are unable to comprehend the material being taught in an integrated classroom.</a:t>
            </a:r>
          </a:p>
          <a:p>
            <a:r>
              <a:rPr lang="en-US" sz="2600" u="sng" dirty="0" smtClean="0">
                <a:solidFill>
                  <a:schemeClr val="bg1"/>
                </a:solidFill>
              </a:rPr>
              <a:t>Truancy</a:t>
            </a:r>
            <a:r>
              <a:rPr lang="en-US" sz="2600" dirty="0" smtClean="0">
                <a:solidFill>
                  <a:schemeClr val="tx1"/>
                </a:solidFill>
              </a:rPr>
              <a:t> – A student’s attendance can suffer if the student feels uncomfortable or unwelcome in an integrated classroom. Lack of attendance  compounds the ability to master required subject matter.</a:t>
            </a:r>
          </a:p>
          <a:p>
            <a:r>
              <a:rPr lang="en-US" sz="2600" u="sng" dirty="0" smtClean="0">
                <a:solidFill>
                  <a:schemeClr val="bg1"/>
                </a:solidFill>
              </a:rPr>
              <a:t>Tantrums</a:t>
            </a:r>
            <a:r>
              <a:rPr lang="en-US" sz="2600" dirty="0" smtClean="0">
                <a:solidFill>
                  <a:schemeClr val="tx1"/>
                </a:solidFill>
              </a:rPr>
              <a:t> – A student who is frustrated may display outward signs of disapproval of the class by lashing out in various different ways.</a:t>
            </a:r>
          </a:p>
          <a:p>
            <a:endParaRPr lang="en-US" sz="2400" dirty="0"/>
          </a:p>
        </p:txBody>
      </p:sp>
      <p:sp>
        <p:nvSpPr>
          <p:cNvPr id="4" name="TextBox 3"/>
          <p:cNvSpPr txBox="1"/>
          <p:nvPr/>
        </p:nvSpPr>
        <p:spPr>
          <a:xfrm>
            <a:off x="7676892" y="4512896"/>
            <a:ext cx="4065815" cy="954107"/>
          </a:xfrm>
          <a:prstGeom prst="rect">
            <a:avLst/>
          </a:prstGeom>
          <a:noFill/>
        </p:spPr>
        <p:txBody>
          <a:bodyPr wrap="square" rtlCol="0">
            <a:spAutoFit/>
          </a:bodyPr>
          <a:lstStyle/>
          <a:p>
            <a:r>
              <a:rPr lang="en-US" sz="1400" u="sng" dirty="0" smtClean="0"/>
              <a:t>Image Reference: </a:t>
            </a:r>
            <a:r>
              <a:rPr lang="en-US" sz="1400" dirty="0"/>
              <a:t>https://www.helpguide.org/wp-content/uploads/2018/11/boy-clutching-head-reading-350.jpg</a:t>
            </a:r>
          </a:p>
        </p:txBody>
      </p:sp>
      <p:pic>
        <p:nvPicPr>
          <p:cNvPr id="6" name="Picture 5"/>
          <p:cNvPicPr>
            <a:picLocks noChangeAspect="1"/>
          </p:cNvPicPr>
          <p:nvPr/>
        </p:nvPicPr>
        <p:blipFill>
          <a:blip r:embed="rId3"/>
          <a:stretch>
            <a:fillRect/>
          </a:stretch>
        </p:blipFill>
        <p:spPr>
          <a:xfrm>
            <a:off x="7676893" y="1165539"/>
            <a:ext cx="4065814" cy="3037115"/>
          </a:xfrm>
          <a:prstGeom prst="rect">
            <a:avLst/>
          </a:prstGeom>
        </p:spPr>
      </p:pic>
      <p:sp>
        <p:nvSpPr>
          <p:cNvPr id="8" name="TextBox 7"/>
          <p:cNvSpPr txBox="1"/>
          <p:nvPr/>
        </p:nvSpPr>
        <p:spPr>
          <a:xfrm>
            <a:off x="146957" y="5933482"/>
            <a:ext cx="5829300" cy="954107"/>
          </a:xfrm>
          <a:prstGeom prst="rect">
            <a:avLst/>
          </a:prstGeom>
          <a:noFill/>
        </p:spPr>
        <p:txBody>
          <a:bodyPr wrap="square" rtlCol="0">
            <a:spAutoFit/>
          </a:bodyPr>
          <a:lstStyle/>
          <a:p>
            <a:r>
              <a:rPr lang="en-US" sz="1400" u="sng" dirty="0" smtClean="0"/>
              <a:t>Reference: </a:t>
            </a:r>
            <a:r>
              <a:rPr lang="en-US" sz="1400" dirty="0" smtClean="0"/>
              <a:t>Haddad, D. (2019, July 18) </a:t>
            </a:r>
            <a:r>
              <a:rPr lang="en-US" sz="1400" i="1" dirty="0" smtClean="0"/>
              <a:t>How Learning Disabilities Can Affect Behavior. </a:t>
            </a:r>
            <a:r>
              <a:rPr lang="en-US" sz="1400" i="1" dirty="0"/>
              <a:t>Retrieved from https://www.verywellfamily.com/how-learning-disabilities-can-affect-behavior-2161916</a:t>
            </a:r>
            <a:endParaRPr lang="en-US" sz="1400" dirty="0"/>
          </a:p>
        </p:txBody>
      </p:sp>
    </p:spTree>
    <p:extLst>
      <p:ext uri="{BB962C8B-B14F-4D97-AF65-F5344CB8AC3E}">
        <p14:creationId xmlns:p14="http://schemas.microsoft.com/office/powerpoint/2010/main" val="290476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a:t>Behavioral Warning Signs of a Learning Disability</a:t>
            </a:r>
          </a:p>
        </p:txBody>
      </p:sp>
      <p:sp>
        <p:nvSpPr>
          <p:cNvPr id="3" name="Content Placeholder 2"/>
          <p:cNvSpPr>
            <a:spLocks noGrp="1"/>
          </p:cNvSpPr>
          <p:nvPr>
            <p:ph idx="1"/>
          </p:nvPr>
        </p:nvSpPr>
        <p:spPr>
          <a:xfrm>
            <a:off x="684212" y="1649185"/>
            <a:ext cx="6696302" cy="5437414"/>
          </a:xfrm>
        </p:spPr>
        <p:txBody>
          <a:bodyPr>
            <a:normAutofit fontScale="77500" lnSpcReduction="20000"/>
          </a:bodyPr>
          <a:lstStyle/>
          <a:p>
            <a:pPr fontAlgn="base"/>
            <a:r>
              <a:rPr lang="en-US" sz="2600" dirty="0">
                <a:solidFill>
                  <a:schemeClr val="tx1"/>
                </a:solidFill>
              </a:rPr>
              <a:t>Refusing to follow classroom rules in order to be removed from the classroom and avoid doing work.</a:t>
            </a:r>
          </a:p>
          <a:p>
            <a:pPr fontAlgn="base"/>
            <a:r>
              <a:rPr lang="en-US" sz="2600" dirty="0" smtClean="0">
                <a:solidFill>
                  <a:schemeClr val="tx1"/>
                </a:solidFill>
              </a:rPr>
              <a:t>Avoiding </a:t>
            </a:r>
            <a:r>
              <a:rPr lang="en-US" sz="2600" dirty="0">
                <a:solidFill>
                  <a:schemeClr val="tx1"/>
                </a:solidFill>
              </a:rPr>
              <a:t>doing homework assignments.</a:t>
            </a:r>
          </a:p>
          <a:p>
            <a:pPr fontAlgn="base"/>
            <a:r>
              <a:rPr lang="en-US" sz="2600" dirty="0">
                <a:solidFill>
                  <a:schemeClr val="tx1"/>
                </a:solidFill>
              </a:rPr>
              <a:t>Saying the work is too difficult</a:t>
            </a:r>
            <a:r>
              <a:rPr lang="en-US" sz="2600" dirty="0" smtClean="0">
                <a:solidFill>
                  <a:schemeClr val="tx1"/>
                </a:solidFill>
              </a:rPr>
              <a:t>.</a:t>
            </a:r>
          </a:p>
          <a:p>
            <a:pPr fontAlgn="base"/>
            <a:r>
              <a:rPr lang="en-US" sz="2600" dirty="0">
                <a:solidFill>
                  <a:schemeClr val="tx1"/>
                </a:solidFill>
              </a:rPr>
              <a:t>Exhibiting physical ailments (i.e. stomach aches, headaches, anxiety, and /or depression).</a:t>
            </a:r>
          </a:p>
          <a:p>
            <a:pPr fontAlgn="base"/>
            <a:r>
              <a:rPr lang="en-US" sz="2600" dirty="0" smtClean="0">
                <a:solidFill>
                  <a:schemeClr val="tx1"/>
                </a:solidFill>
              </a:rPr>
              <a:t>Blaming </a:t>
            </a:r>
            <a:r>
              <a:rPr lang="en-US" sz="2600" dirty="0">
                <a:solidFill>
                  <a:schemeClr val="tx1"/>
                </a:solidFill>
              </a:rPr>
              <a:t>the teacher for bad grades.</a:t>
            </a:r>
          </a:p>
          <a:p>
            <a:pPr fontAlgn="base"/>
            <a:r>
              <a:rPr lang="en-US" sz="2600" dirty="0" smtClean="0">
                <a:solidFill>
                  <a:schemeClr val="tx1"/>
                </a:solidFill>
              </a:rPr>
              <a:t>Refusing </a:t>
            </a:r>
            <a:r>
              <a:rPr lang="en-US" sz="2600" dirty="0">
                <a:solidFill>
                  <a:schemeClr val="tx1"/>
                </a:solidFill>
              </a:rPr>
              <a:t>to do an in-class assignment or task.</a:t>
            </a:r>
          </a:p>
          <a:p>
            <a:pPr fontAlgn="base"/>
            <a:r>
              <a:rPr lang="en-US" sz="2600" dirty="0" smtClean="0">
                <a:solidFill>
                  <a:schemeClr val="tx1"/>
                </a:solidFill>
              </a:rPr>
              <a:t>Saying </a:t>
            </a:r>
            <a:r>
              <a:rPr lang="en-US" sz="2600" dirty="0">
                <a:solidFill>
                  <a:schemeClr val="tx1"/>
                </a:solidFill>
              </a:rPr>
              <a:t>derogatory comments about his/her own abilities such as, “I’m stupid. I give up. I can’t do it.”</a:t>
            </a:r>
          </a:p>
          <a:p>
            <a:pPr fontAlgn="base"/>
            <a:r>
              <a:rPr lang="en-US" sz="2600" dirty="0" smtClean="0">
                <a:solidFill>
                  <a:schemeClr val="tx1"/>
                </a:solidFill>
              </a:rPr>
              <a:t>Refusing </a:t>
            </a:r>
            <a:r>
              <a:rPr lang="en-US" sz="2600" dirty="0">
                <a:solidFill>
                  <a:schemeClr val="tx1"/>
                </a:solidFill>
              </a:rPr>
              <a:t>to communicate </a:t>
            </a:r>
            <a:r>
              <a:rPr lang="en-US" sz="2600" dirty="0" smtClean="0">
                <a:solidFill>
                  <a:schemeClr val="tx1"/>
                </a:solidFill>
              </a:rPr>
              <a:t>with teacher about assignments</a:t>
            </a:r>
          </a:p>
          <a:p>
            <a:pPr fontAlgn="base"/>
            <a:r>
              <a:rPr lang="en-US" sz="2600" dirty="0" smtClean="0">
                <a:solidFill>
                  <a:schemeClr val="tx1"/>
                </a:solidFill>
              </a:rPr>
              <a:t>Skipping </a:t>
            </a:r>
            <a:r>
              <a:rPr lang="en-US" sz="2600" dirty="0">
                <a:solidFill>
                  <a:schemeClr val="tx1"/>
                </a:solidFill>
              </a:rPr>
              <a:t>class.</a:t>
            </a:r>
          </a:p>
          <a:p>
            <a:pPr fontAlgn="base"/>
            <a:r>
              <a:rPr lang="en-US" sz="2600" dirty="0">
                <a:solidFill>
                  <a:schemeClr val="tx1"/>
                </a:solidFill>
              </a:rPr>
              <a:t>Bullying peers</a:t>
            </a:r>
            <a:r>
              <a:rPr lang="en-US" sz="2600" dirty="0" smtClean="0">
                <a:solidFill>
                  <a:schemeClr val="tx1"/>
                </a:solidFill>
              </a:rPr>
              <a:t>.</a:t>
            </a:r>
          </a:p>
          <a:p>
            <a:pPr fontAlgn="base"/>
            <a:endParaRPr lang="en-US" sz="2600" dirty="0" smtClean="0">
              <a:solidFill>
                <a:schemeClr val="tx1"/>
              </a:solidFill>
            </a:endParaRPr>
          </a:p>
          <a:p>
            <a:pPr fontAlgn="base"/>
            <a:endParaRPr lang="en-US" sz="2600" dirty="0" smtClean="0">
              <a:solidFill>
                <a:schemeClr val="tx1"/>
              </a:solidFill>
            </a:endParaRPr>
          </a:p>
          <a:p>
            <a:pPr fontAlgn="base"/>
            <a:endParaRPr lang="en-US" sz="2400" dirty="0"/>
          </a:p>
        </p:txBody>
      </p:sp>
      <p:pic>
        <p:nvPicPr>
          <p:cNvPr id="5" name="Picture 4"/>
          <p:cNvPicPr>
            <a:picLocks noChangeAspect="1"/>
          </p:cNvPicPr>
          <p:nvPr/>
        </p:nvPicPr>
        <p:blipFill>
          <a:blip r:embed="rId3"/>
          <a:stretch>
            <a:fillRect/>
          </a:stretch>
        </p:blipFill>
        <p:spPr>
          <a:xfrm>
            <a:off x="7560128" y="1120461"/>
            <a:ext cx="4450340" cy="3657600"/>
          </a:xfrm>
          <a:prstGeom prst="rect">
            <a:avLst/>
          </a:prstGeom>
        </p:spPr>
      </p:pic>
      <p:sp>
        <p:nvSpPr>
          <p:cNvPr id="6" name="TextBox 5"/>
          <p:cNvSpPr txBox="1"/>
          <p:nvPr/>
        </p:nvSpPr>
        <p:spPr>
          <a:xfrm>
            <a:off x="7560128" y="5173450"/>
            <a:ext cx="4450340" cy="523220"/>
          </a:xfrm>
          <a:prstGeom prst="rect">
            <a:avLst/>
          </a:prstGeom>
          <a:noFill/>
        </p:spPr>
        <p:txBody>
          <a:bodyPr wrap="square" rtlCol="0">
            <a:spAutoFit/>
          </a:bodyPr>
          <a:lstStyle/>
          <a:p>
            <a:r>
              <a:rPr lang="en-US" sz="1400" u="sng" dirty="0" smtClean="0"/>
              <a:t>Image Reference:</a:t>
            </a:r>
            <a:r>
              <a:rPr lang="en-US" sz="1400" dirty="0" smtClean="0"/>
              <a:t> https</a:t>
            </a:r>
            <a:r>
              <a:rPr lang="en-US" sz="1400" dirty="0"/>
              <a:t>://kidsspeak.info/what-are-learning-disabilities/</a:t>
            </a:r>
          </a:p>
        </p:txBody>
      </p:sp>
      <p:sp>
        <p:nvSpPr>
          <p:cNvPr id="11" name="TextBox 10"/>
          <p:cNvSpPr txBox="1"/>
          <p:nvPr/>
        </p:nvSpPr>
        <p:spPr>
          <a:xfrm>
            <a:off x="3682896" y="6092059"/>
            <a:ext cx="6694715" cy="738664"/>
          </a:xfrm>
          <a:prstGeom prst="rect">
            <a:avLst/>
          </a:prstGeom>
          <a:noFill/>
        </p:spPr>
        <p:txBody>
          <a:bodyPr wrap="square" rtlCol="0">
            <a:spAutoFit/>
          </a:bodyPr>
          <a:lstStyle/>
          <a:p>
            <a:r>
              <a:rPr lang="en-US" sz="1400" u="sng" dirty="0"/>
              <a:t>Reference</a:t>
            </a:r>
            <a:r>
              <a:rPr lang="en-US" sz="1400" dirty="0" smtClean="0"/>
              <a:t>: </a:t>
            </a:r>
            <a:r>
              <a:rPr lang="en-US" sz="1400" dirty="0"/>
              <a:t>Haddad, D. (2019, July 18) How Learning Disabilities Can Affect Behavior. Retrieved from https://www.verywellfamily.com/how-learning-disabilities-can-affect-behavior-2161916</a:t>
            </a:r>
          </a:p>
        </p:txBody>
      </p:sp>
    </p:spTree>
    <p:extLst>
      <p:ext uri="{BB962C8B-B14F-4D97-AF65-F5344CB8AC3E}">
        <p14:creationId xmlns:p14="http://schemas.microsoft.com/office/powerpoint/2010/main" val="1827764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smtClean="0"/>
              <a:t>Guidelines for establishing and enforcing classroom rules</a:t>
            </a:r>
            <a:endParaRPr lang="en-US" dirty="0"/>
          </a:p>
        </p:txBody>
      </p:sp>
      <p:sp>
        <p:nvSpPr>
          <p:cNvPr id="3" name="Content Placeholder 2"/>
          <p:cNvSpPr>
            <a:spLocks noGrp="1"/>
          </p:cNvSpPr>
          <p:nvPr>
            <p:ph idx="1"/>
          </p:nvPr>
        </p:nvSpPr>
        <p:spPr>
          <a:xfrm>
            <a:off x="511958" y="1420586"/>
            <a:ext cx="7538028" cy="5061857"/>
          </a:xfrm>
        </p:spPr>
        <p:txBody>
          <a:bodyPr>
            <a:normAutofit fontScale="77500" lnSpcReduction="20000"/>
          </a:bodyPr>
          <a:lstStyle/>
          <a:p>
            <a:r>
              <a:rPr lang="en-US" sz="2400" u="sng" dirty="0" smtClean="0">
                <a:solidFill>
                  <a:schemeClr val="bg1"/>
                </a:solidFill>
              </a:rPr>
              <a:t>Establishing Rules:</a:t>
            </a:r>
          </a:p>
          <a:p>
            <a:pPr lvl="1"/>
            <a:r>
              <a:rPr lang="en-US" sz="2200" u="sng" dirty="0" smtClean="0">
                <a:solidFill>
                  <a:schemeClr val="bg1"/>
                </a:solidFill>
              </a:rPr>
              <a:t>Fewer is better </a:t>
            </a:r>
            <a:r>
              <a:rPr lang="en-US" sz="2200" dirty="0" smtClean="0">
                <a:solidFill>
                  <a:schemeClr val="tx1"/>
                </a:solidFill>
              </a:rPr>
              <a:t>– The more rules that a teacher has, the more likely it is for students to get confused about what is expected of them. Keep them few and simple.</a:t>
            </a:r>
          </a:p>
          <a:p>
            <a:pPr lvl="1"/>
            <a:r>
              <a:rPr lang="en-US" sz="2200" u="sng" dirty="0" smtClean="0">
                <a:solidFill>
                  <a:schemeClr val="bg1"/>
                </a:solidFill>
              </a:rPr>
              <a:t>Clearly Defined </a:t>
            </a:r>
            <a:r>
              <a:rPr lang="en-US" sz="2200" dirty="0" smtClean="0">
                <a:solidFill>
                  <a:schemeClr val="tx1"/>
                </a:solidFill>
              </a:rPr>
              <a:t>– Rules must be unambiguous and easy for students to understand and follow.</a:t>
            </a:r>
          </a:p>
          <a:p>
            <a:pPr lvl="1"/>
            <a:r>
              <a:rPr lang="en-US" sz="2200" u="sng" dirty="0" smtClean="0">
                <a:solidFill>
                  <a:schemeClr val="bg1"/>
                </a:solidFill>
              </a:rPr>
              <a:t>Positive Language </a:t>
            </a:r>
            <a:r>
              <a:rPr lang="en-US" sz="2200" dirty="0" smtClean="0">
                <a:solidFill>
                  <a:schemeClr val="tx1"/>
                </a:solidFill>
              </a:rPr>
              <a:t>– Rules should be expressed in positive language rather than in negative. Avoid “Don’t do” this or that.</a:t>
            </a:r>
            <a:endParaRPr lang="en-US" sz="2200" dirty="0" smtClean="0">
              <a:solidFill>
                <a:schemeClr val="bg1"/>
              </a:solidFill>
            </a:endParaRPr>
          </a:p>
          <a:p>
            <a:pPr lvl="1"/>
            <a:r>
              <a:rPr lang="en-US" sz="2200" u="sng" dirty="0">
                <a:solidFill>
                  <a:schemeClr val="bg1"/>
                </a:solidFill>
              </a:rPr>
              <a:t>S</a:t>
            </a:r>
            <a:r>
              <a:rPr lang="en-US" sz="2200" u="sng" dirty="0" smtClean="0">
                <a:solidFill>
                  <a:schemeClr val="bg1"/>
                </a:solidFill>
              </a:rPr>
              <a:t>pecific Consequences  </a:t>
            </a:r>
            <a:r>
              <a:rPr lang="en-US" sz="2200" dirty="0" smtClean="0">
                <a:solidFill>
                  <a:schemeClr val="tx1"/>
                </a:solidFill>
              </a:rPr>
              <a:t>- Rules must have established and uniform consequences for all students who break them. Student favoritism or bias must be avoided at all costs. </a:t>
            </a:r>
          </a:p>
          <a:p>
            <a:r>
              <a:rPr lang="en-US" sz="2400" u="sng" dirty="0" smtClean="0">
                <a:solidFill>
                  <a:schemeClr val="bg1"/>
                </a:solidFill>
              </a:rPr>
              <a:t>Enforcing Rules:</a:t>
            </a:r>
          </a:p>
          <a:p>
            <a:pPr lvl="1"/>
            <a:r>
              <a:rPr lang="en-US" sz="2200" u="sng" dirty="0" smtClean="0">
                <a:solidFill>
                  <a:schemeClr val="bg1"/>
                </a:solidFill>
              </a:rPr>
              <a:t>Consistency, Consistency, Consistency</a:t>
            </a:r>
            <a:r>
              <a:rPr lang="en-US" sz="2200" dirty="0" smtClean="0">
                <a:solidFill>
                  <a:schemeClr val="bg1"/>
                </a:solidFill>
              </a:rPr>
              <a:t> </a:t>
            </a:r>
            <a:r>
              <a:rPr lang="en-US" sz="2200" dirty="0" smtClean="0">
                <a:solidFill>
                  <a:schemeClr val="tx1"/>
                </a:solidFill>
              </a:rPr>
              <a:t>– Rules will be ineffective if they are not enforced consistently throughout the day and the school year.</a:t>
            </a:r>
          </a:p>
          <a:p>
            <a:pPr lvl="1"/>
            <a:r>
              <a:rPr lang="en-US" sz="2200" u="sng" dirty="0" smtClean="0">
                <a:solidFill>
                  <a:schemeClr val="bg1"/>
                </a:solidFill>
              </a:rPr>
              <a:t>Consequences</a:t>
            </a:r>
            <a:r>
              <a:rPr lang="en-US" sz="2200" dirty="0" smtClean="0">
                <a:solidFill>
                  <a:schemeClr val="tx1"/>
                </a:solidFill>
              </a:rPr>
              <a:t> – Must be  uniform and appropriate under the circumstances. Should be used to eliminate future infractions.</a:t>
            </a:r>
            <a:endParaRPr lang="en-US" sz="2200" u="sng" dirty="0" smtClean="0">
              <a:solidFill>
                <a:schemeClr val="tx1"/>
              </a:solidFill>
            </a:endParaRPr>
          </a:p>
          <a:p>
            <a:pPr lvl="1"/>
            <a:endParaRPr lang="en-US" sz="2200" dirty="0" smtClean="0">
              <a:solidFill>
                <a:schemeClr val="tx1"/>
              </a:solidFill>
            </a:endParaRPr>
          </a:p>
        </p:txBody>
      </p:sp>
      <p:sp>
        <p:nvSpPr>
          <p:cNvPr id="6" name="TextBox 5"/>
          <p:cNvSpPr txBox="1"/>
          <p:nvPr/>
        </p:nvSpPr>
        <p:spPr>
          <a:xfrm>
            <a:off x="8213271" y="1649185"/>
            <a:ext cx="3396343" cy="398417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8213270" y="1420586"/>
            <a:ext cx="3559629" cy="3820885"/>
          </a:xfrm>
          <a:prstGeom prst="rect">
            <a:avLst/>
          </a:prstGeom>
        </p:spPr>
      </p:pic>
      <p:sp>
        <p:nvSpPr>
          <p:cNvPr id="9" name="TextBox 8"/>
          <p:cNvSpPr txBox="1"/>
          <p:nvPr/>
        </p:nvSpPr>
        <p:spPr>
          <a:xfrm>
            <a:off x="511958" y="6413236"/>
            <a:ext cx="3706586" cy="307777"/>
          </a:xfrm>
          <a:prstGeom prst="rect">
            <a:avLst/>
          </a:prstGeom>
          <a:noFill/>
        </p:spPr>
        <p:txBody>
          <a:bodyPr wrap="square" rtlCol="0">
            <a:spAutoFit/>
          </a:bodyPr>
          <a:lstStyle/>
          <a:p>
            <a:r>
              <a:rPr lang="en-US" sz="1400" u="sng" dirty="0"/>
              <a:t>Reference: </a:t>
            </a:r>
            <a:r>
              <a:rPr lang="en-US" sz="1400" dirty="0"/>
              <a:t>(</a:t>
            </a:r>
            <a:r>
              <a:rPr lang="en-US" sz="1400" dirty="0" err="1"/>
              <a:t>Polloway</a:t>
            </a:r>
            <a:r>
              <a:rPr lang="en-US" sz="1400" dirty="0"/>
              <a:t> 59</a:t>
            </a:r>
            <a:r>
              <a:rPr lang="en-US" sz="1200" dirty="0"/>
              <a:t>)</a:t>
            </a:r>
          </a:p>
        </p:txBody>
      </p:sp>
      <p:sp>
        <p:nvSpPr>
          <p:cNvPr id="10" name="TextBox 9"/>
          <p:cNvSpPr txBox="1"/>
          <p:nvPr/>
        </p:nvSpPr>
        <p:spPr>
          <a:xfrm>
            <a:off x="8213270" y="5633357"/>
            <a:ext cx="3853543" cy="461665"/>
          </a:xfrm>
          <a:prstGeom prst="rect">
            <a:avLst/>
          </a:prstGeom>
          <a:noFill/>
        </p:spPr>
        <p:txBody>
          <a:bodyPr wrap="square" rtlCol="0">
            <a:spAutoFit/>
          </a:bodyPr>
          <a:lstStyle/>
          <a:p>
            <a:r>
              <a:rPr lang="en-US" sz="1200" u="sng" dirty="0" smtClean="0"/>
              <a:t>Image Reference</a:t>
            </a:r>
            <a:r>
              <a:rPr lang="en-US" sz="1200" dirty="0" smtClean="0"/>
              <a:t>: https</a:t>
            </a:r>
            <a:r>
              <a:rPr lang="en-US" sz="1200" dirty="0"/>
              <a:t>://images-na.ssl-images-amazon.com/images/I/817CHjXw85L._SY606_.jpg</a:t>
            </a:r>
          </a:p>
        </p:txBody>
      </p:sp>
    </p:spTree>
    <p:extLst>
      <p:ext uri="{BB962C8B-B14F-4D97-AF65-F5344CB8AC3E}">
        <p14:creationId xmlns:p14="http://schemas.microsoft.com/office/powerpoint/2010/main" val="4061570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a:t>Guidelines for establishing and enforcing classroom </a:t>
            </a:r>
            <a:r>
              <a:rPr lang="en-US" dirty="0" smtClean="0"/>
              <a:t>PROCEDURES</a:t>
            </a:r>
            <a:endParaRPr lang="en-US" dirty="0"/>
          </a:p>
        </p:txBody>
      </p:sp>
      <p:sp>
        <p:nvSpPr>
          <p:cNvPr id="3" name="Content Placeholder 2"/>
          <p:cNvSpPr>
            <a:spLocks noGrp="1"/>
          </p:cNvSpPr>
          <p:nvPr>
            <p:ph idx="1"/>
          </p:nvPr>
        </p:nvSpPr>
        <p:spPr>
          <a:xfrm>
            <a:off x="0" y="1275007"/>
            <a:ext cx="7037615" cy="5193185"/>
          </a:xfrm>
        </p:spPr>
        <p:txBody>
          <a:bodyPr>
            <a:normAutofit fontScale="77500" lnSpcReduction="20000"/>
          </a:bodyPr>
          <a:lstStyle/>
          <a:p>
            <a:r>
              <a:rPr lang="en-US" sz="2400" u="sng" dirty="0" smtClean="0">
                <a:solidFill>
                  <a:schemeClr val="bg1"/>
                </a:solidFill>
              </a:rPr>
              <a:t>Establishing Procedures:</a:t>
            </a:r>
          </a:p>
          <a:p>
            <a:pPr lvl="1"/>
            <a:r>
              <a:rPr lang="en-US" sz="2200" dirty="0" smtClean="0">
                <a:solidFill>
                  <a:schemeClr val="tx1"/>
                </a:solidFill>
              </a:rPr>
              <a:t>Clearly defined procedures must be established for </a:t>
            </a:r>
            <a:r>
              <a:rPr lang="en-US" sz="2200" dirty="0">
                <a:solidFill>
                  <a:schemeClr val="tx1"/>
                </a:solidFill>
              </a:rPr>
              <a:t>the </a:t>
            </a:r>
            <a:r>
              <a:rPr lang="en-US" sz="2200" dirty="0" smtClean="0">
                <a:solidFill>
                  <a:schemeClr val="tx1"/>
                </a:solidFill>
              </a:rPr>
              <a:t>following:</a:t>
            </a:r>
          </a:p>
          <a:p>
            <a:pPr lvl="2"/>
            <a:r>
              <a:rPr lang="en-US" sz="2000" dirty="0" smtClean="0">
                <a:solidFill>
                  <a:schemeClr val="tx1"/>
                </a:solidFill>
              </a:rPr>
              <a:t>Group work</a:t>
            </a:r>
          </a:p>
          <a:p>
            <a:pPr lvl="2"/>
            <a:r>
              <a:rPr lang="en-US" sz="2000" dirty="0" smtClean="0">
                <a:solidFill>
                  <a:schemeClr val="tx1"/>
                </a:solidFill>
              </a:rPr>
              <a:t>Seatwork</a:t>
            </a:r>
          </a:p>
          <a:p>
            <a:pPr lvl="2"/>
            <a:r>
              <a:rPr lang="en-US" sz="2000" dirty="0">
                <a:solidFill>
                  <a:schemeClr val="tx1"/>
                </a:solidFill>
              </a:rPr>
              <a:t>T</a:t>
            </a:r>
            <a:r>
              <a:rPr lang="en-US" sz="2000" dirty="0" smtClean="0">
                <a:solidFill>
                  <a:schemeClr val="tx1"/>
                </a:solidFill>
              </a:rPr>
              <a:t>eacher-led instruction</a:t>
            </a:r>
          </a:p>
          <a:p>
            <a:pPr lvl="2"/>
            <a:r>
              <a:rPr lang="en-US" sz="2000" dirty="0" smtClean="0">
                <a:solidFill>
                  <a:schemeClr val="tx1"/>
                </a:solidFill>
              </a:rPr>
              <a:t>General behavior</a:t>
            </a:r>
          </a:p>
          <a:p>
            <a:pPr lvl="2"/>
            <a:r>
              <a:rPr lang="en-US" sz="2000" dirty="0" smtClean="0">
                <a:solidFill>
                  <a:schemeClr val="tx1"/>
                </a:solidFill>
              </a:rPr>
              <a:t>Beginning </a:t>
            </a:r>
            <a:r>
              <a:rPr lang="en-US" sz="2000" dirty="0">
                <a:solidFill>
                  <a:schemeClr val="tx1"/>
                </a:solidFill>
              </a:rPr>
              <a:t>and ending </a:t>
            </a:r>
            <a:r>
              <a:rPr lang="en-US" sz="2000" dirty="0" smtClean="0">
                <a:solidFill>
                  <a:schemeClr val="tx1"/>
                </a:solidFill>
              </a:rPr>
              <a:t>class</a:t>
            </a:r>
          </a:p>
          <a:p>
            <a:pPr lvl="2"/>
            <a:r>
              <a:rPr lang="en-US" sz="2000" dirty="0" smtClean="0">
                <a:solidFill>
                  <a:schemeClr val="tx1"/>
                </a:solidFill>
              </a:rPr>
              <a:t>Transition </a:t>
            </a:r>
            <a:r>
              <a:rPr lang="en-US" sz="2000" dirty="0">
                <a:solidFill>
                  <a:schemeClr val="tx1"/>
                </a:solidFill>
              </a:rPr>
              <a:t>in and out of the classroom, </a:t>
            </a:r>
            <a:r>
              <a:rPr lang="en-US" sz="2000" dirty="0" smtClean="0">
                <a:solidFill>
                  <a:schemeClr val="tx1"/>
                </a:solidFill>
              </a:rPr>
              <a:t>and</a:t>
            </a:r>
          </a:p>
          <a:p>
            <a:pPr lvl="2"/>
            <a:r>
              <a:rPr lang="en-US" sz="2000" dirty="0" smtClean="0">
                <a:solidFill>
                  <a:schemeClr val="tx1"/>
                </a:solidFill>
              </a:rPr>
              <a:t>Use </a:t>
            </a:r>
            <a:r>
              <a:rPr lang="en-US" sz="2000" dirty="0">
                <a:solidFill>
                  <a:schemeClr val="tx1"/>
                </a:solidFill>
              </a:rPr>
              <a:t>of </a:t>
            </a:r>
            <a:r>
              <a:rPr lang="en-US" sz="2000" dirty="0" smtClean="0">
                <a:solidFill>
                  <a:schemeClr val="tx1"/>
                </a:solidFill>
              </a:rPr>
              <a:t>all materials </a:t>
            </a:r>
            <a:r>
              <a:rPr lang="en-US" sz="2000" dirty="0">
                <a:solidFill>
                  <a:schemeClr val="tx1"/>
                </a:solidFill>
              </a:rPr>
              <a:t>and </a:t>
            </a:r>
            <a:r>
              <a:rPr lang="en-US" sz="2000" dirty="0" smtClean="0">
                <a:solidFill>
                  <a:schemeClr val="tx1"/>
                </a:solidFill>
              </a:rPr>
              <a:t>equipment</a:t>
            </a:r>
          </a:p>
          <a:p>
            <a:r>
              <a:rPr lang="en-US" sz="2400" u="sng" dirty="0" smtClean="0">
                <a:solidFill>
                  <a:schemeClr val="bg1"/>
                </a:solidFill>
              </a:rPr>
              <a:t>Model Behavior:</a:t>
            </a:r>
          </a:p>
          <a:p>
            <a:pPr lvl="1"/>
            <a:r>
              <a:rPr lang="en-US" sz="2200" dirty="0" smtClean="0">
                <a:solidFill>
                  <a:schemeClr val="tx1"/>
                </a:solidFill>
              </a:rPr>
              <a:t>Teachers must model or demonstrate to the class all of the procedures to insure student understanding. </a:t>
            </a:r>
          </a:p>
          <a:p>
            <a:r>
              <a:rPr lang="en-US" sz="2400" u="sng" dirty="0" smtClean="0">
                <a:solidFill>
                  <a:schemeClr val="bg1"/>
                </a:solidFill>
              </a:rPr>
              <a:t>Enforcing Procedures:</a:t>
            </a:r>
          </a:p>
          <a:p>
            <a:pPr lvl="1"/>
            <a:r>
              <a:rPr lang="en-US" sz="2200" dirty="0" smtClean="0">
                <a:solidFill>
                  <a:schemeClr val="tx1"/>
                </a:solidFill>
              </a:rPr>
              <a:t>Teachers should require students to properly carry out any and all procedures that are not being done correctly the first time. </a:t>
            </a:r>
          </a:p>
        </p:txBody>
      </p:sp>
      <p:sp>
        <p:nvSpPr>
          <p:cNvPr id="4" name="TextBox 3"/>
          <p:cNvSpPr txBox="1"/>
          <p:nvPr/>
        </p:nvSpPr>
        <p:spPr>
          <a:xfrm>
            <a:off x="7340146" y="5944973"/>
            <a:ext cx="4851853" cy="830997"/>
          </a:xfrm>
          <a:prstGeom prst="rect">
            <a:avLst/>
          </a:prstGeom>
          <a:noFill/>
        </p:spPr>
        <p:txBody>
          <a:bodyPr wrap="square" rtlCol="0">
            <a:spAutoFit/>
          </a:bodyPr>
          <a:lstStyle/>
          <a:p>
            <a:r>
              <a:rPr lang="en-US" sz="1200" u="sng" dirty="0" smtClean="0"/>
              <a:t>Image Reference:</a:t>
            </a:r>
          </a:p>
          <a:p>
            <a:r>
              <a:rPr lang="en-US" sz="1200" dirty="0" smtClean="0"/>
              <a:t>: </a:t>
            </a:r>
            <a:r>
              <a:rPr lang="en-US" sz="1200" dirty="0"/>
              <a:t>https://</a:t>
            </a:r>
            <a:r>
              <a:rPr lang="en-US" sz="1200" dirty="0" smtClean="0"/>
              <a:t>encrypted-tbn0.gstatic.com/images?q=tbn:ANd9GcR33aTUhz8DGbgkZ9u8OybzTSpvKgukX2TW0tPU6lVzcrfVXOit1Q</a:t>
            </a:r>
            <a:endParaRPr lang="en-US" sz="1200" dirty="0"/>
          </a:p>
        </p:txBody>
      </p:sp>
      <p:pic>
        <p:nvPicPr>
          <p:cNvPr id="5" name="Picture 4"/>
          <p:cNvPicPr>
            <a:picLocks noChangeAspect="1"/>
          </p:cNvPicPr>
          <p:nvPr/>
        </p:nvPicPr>
        <p:blipFill>
          <a:blip r:embed="rId3"/>
          <a:stretch>
            <a:fillRect/>
          </a:stretch>
        </p:blipFill>
        <p:spPr>
          <a:xfrm>
            <a:off x="7527472" y="1275009"/>
            <a:ext cx="4310742" cy="4669963"/>
          </a:xfrm>
          <a:prstGeom prst="rect">
            <a:avLst/>
          </a:prstGeom>
        </p:spPr>
      </p:pic>
      <p:sp>
        <p:nvSpPr>
          <p:cNvPr id="6" name="TextBox 5"/>
          <p:cNvSpPr txBox="1"/>
          <p:nvPr/>
        </p:nvSpPr>
        <p:spPr>
          <a:xfrm>
            <a:off x="0" y="6468193"/>
            <a:ext cx="4622573" cy="307777"/>
          </a:xfrm>
          <a:prstGeom prst="rect">
            <a:avLst/>
          </a:prstGeom>
          <a:noFill/>
        </p:spPr>
        <p:txBody>
          <a:bodyPr wrap="square" rtlCol="0">
            <a:spAutoFit/>
          </a:bodyPr>
          <a:lstStyle/>
          <a:p>
            <a:r>
              <a:rPr lang="en-US" sz="1400" u="sng" dirty="0" smtClean="0"/>
              <a:t>Reference</a:t>
            </a:r>
            <a:r>
              <a:rPr lang="en-US" sz="1400" dirty="0"/>
              <a:t>: (</a:t>
            </a:r>
            <a:r>
              <a:rPr lang="en-US" sz="1400" dirty="0" err="1"/>
              <a:t>Polloway</a:t>
            </a:r>
            <a:r>
              <a:rPr lang="en-US" sz="1400" dirty="0"/>
              <a:t> 57)</a:t>
            </a:r>
          </a:p>
        </p:txBody>
      </p:sp>
    </p:spTree>
    <p:extLst>
      <p:ext uri="{BB962C8B-B14F-4D97-AF65-F5344CB8AC3E}">
        <p14:creationId xmlns:p14="http://schemas.microsoft.com/office/powerpoint/2010/main" val="415911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smtClean="0"/>
              <a:t>STEPS TO DEVELOPING A FUNCTIONAL BEHAVIORAL ASSESSMENT (FBA) – SLIDE #1</a:t>
            </a:r>
            <a:endParaRPr lang="en-US" dirty="0"/>
          </a:p>
        </p:txBody>
      </p:sp>
      <p:sp>
        <p:nvSpPr>
          <p:cNvPr id="5" name="TextBox 4"/>
          <p:cNvSpPr txBox="1"/>
          <p:nvPr/>
        </p:nvSpPr>
        <p:spPr>
          <a:xfrm>
            <a:off x="182821" y="1348332"/>
            <a:ext cx="7230350" cy="5355312"/>
          </a:xfrm>
          <a:prstGeom prst="rect">
            <a:avLst/>
          </a:prstGeom>
          <a:noFill/>
        </p:spPr>
        <p:txBody>
          <a:bodyPr wrap="square" rtlCol="0">
            <a:spAutoFit/>
          </a:bodyPr>
          <a:lstStyle/>
          <a:p>
            <a:r>
              <a:rPr lang="en-US" u="sng" dirty="0">
                <a:solidFill>
                  <a:schemeClr val="bg1"/>
                </a:solidFill>
              </a:rPr>
              <a:t>Purpose of FBA</a:t>
            </a:r>
            <a:r>
              <a:rPr lang="en-US" dirty="0">
                <a:solidFill>
                  <a:schemeClr val="bg1"/>
                </a:solidFill>
              </a:rPr>
              <a:t>: </a:t>
            </a:r>
            <a:r>
              <a:rPr lang="en-US" dirty="0"/>
              <a:t>To </a:t>
            </a:r>
            <a:r>
              <a:rPr lang="en-US" dirty="0" smtClean="0"/>
              <a:t>provide </a:t>
            </a:r>
            <a:r>
              <a:rPr lang="en-US" dirty="0"/>
              <a:t>a contextual view </a:t>
            </a:r>
            <a:r>
              <a:rPr lang="en-US" dirty="0" smtClean="0"/>
              <a:t>(cause) of </a:t>
            </a:r>
            <a:r>
              <a:rPr lang="en-US" dirty="0"/>
              <a:t>specific behaviors and behavioral patterns. (</a:t>
            </a:r>
            <a:r>
              <a:rPr lang="en-US" dirty="0" err="1"/>
              <a:t>Polloway</a:t>
            </a:r>
            <a:r>
              <a:rPr lang="en-US" dirty="0"/>
              <a:t> 48</a:t>
            </a:r>
            <a:r>
              <a:rPr lang="en-US" dirty="0" smtClean="0"/>
              <a:t>)</a:t>
            </a:r>
          </a:p>
          <a:p>
            <a:endParaRPr lang="en-US" dirty="0"/>
          </a:p>
          <a:p>
            <a:r>
              <a:rPr lang="en-US" u="sng" dirty="0" smtClean="0">
                <a:solidFill>
                  <a:schemeClr val="bg1"/>
                </a:solidFill>
              </a:rPr>
              <a:t>Steps:</a:t>
            </a:r>
          </a:p>
          <a:p>
            <a:pPr marL="800100" lvl="1" indent="-342900">
              <a:buFont typeface="+mj-lt"/>
              <a:buAutoNum type="arabicPeriod"/>
            </a:pPr>
            <a:r>
              <a:rPr lang="en-US" u="sng" dirty="0" smtClean="0">
                <a:solidFill>
                  <a:schemeClr val="bg1"/>
                </a:solidFill>
              </a:rPr>
              <a:t>Establish a Team </a:t>
            </a:r>
            <a:r>
              <a:rPr lang="en-US" dirty="0" smtClean="0">
                <a:solidFill>
                  <a:schemeClr val="bg1"/>
                </a:solidFill>
              </a:rPr>
              <a:t>– should include the general </a:t>
            </a:r>
            <a:r>
              <a:rPr lang="en-US" dirty="0" smtClean="0"/>
              <a:t>education teacher, special education teacher, related services personnel (</a:t>
            </a:r>
            <a:r>
              <a:rPr lang="en-US" dirty="0" err="1" smtClean="0"/>
              <a:t>ie</a:t>
            </a:r>
            <a:r>
              <a:rPr lang="en-US" dirty="0" smtClean="0"/>
              <a:t>. speech coach, occupational therapist), paraprofessionals (guidance, therapists) and the parents.</a:t>
            </a:r>
          </a:p>
          <a:p>
            <a:pPr marL="800100" lvl="1" indent="-342900">
              <a:buFont typeface="+mj-lt"/>
              <a:buAutoNum type="arabicPeriod"/>
            </a:pPr>
            <a:r>
              <a:rPr lang="en-US" u="sng" dirty="0" smtClean="0">
                <a:solidFill>
                  <a:schemeClr val="bg1"/>
                </a:solidFill>
              </a:rPr>
              <a:t>Identify </a:t>
            </a:r>
            <a:r>
              <a:rPr lang="en-US" u="sng" dirty="0">
                <a:solidFill>
                  <a:schemeClr val="bg1"/>
                </a:solidFill>
              </a:rPr>
              <a:t>the Interfering </a:t>
            </a:r>
            <a:r>
              <a:rPr lang="en-US" u="sng" dirty="0" smtClean="0">
                <a:solidFill>
                  <a:schemeClr val="bg1"/>
                </a:solidFill>
              </a:rPr>
              <a:t>Behavior</a:t>
            </a:r>
            <a:r>
              <a:rPr lang="en-US" dirty="0">
                <a:solidFill>
                  <a:schemeClr val="bg1"/>
                </a:solidFill>
              </a:rPr>
              <a:t> </a:t>
            </a:r>
            <a:r>
              <a:rPr lang="en-US" dirty="0"/>
              <a:t>- Team members identify the interfering behavior that is most problematic for the </a:t>
            </a:r>
            <a:r>
              <a:rPr lang="en-US" dirty="0" smtClean="0"/>
              <a:t>learner.</a:t>
            </a:r>
          </a:p>
          <a:p>
            <a:pPr marL="800100" lvl="1" indent="-342900">
              <a:buFont typeface="+mj-lt"/>
              <a:buAutoNum type="arabicPeriod"/>
            </a:pPr>
            <a:r>
              <a:rPr lang="en-US" u="sng" dirty="0" smtClean="0">
                <a:solidFill>
                  <a:schemeClr val="bg1"/>
                </a:solidFill>
              </a:rPr>
              <a:t>Collect Baseline Data</a:t>
            </a:r>
            <a:r>
              <a:rPr lang="en-US" dirty="0" smtClean="0">
                <a:solidFill>
                  <a:schemeClr val="bg1"/>
                </a:solidFill>
              </a:rPr>
              <a:t> </a:t>
            </a:r>
            <a:r>
              <a:rPr lang="en-US" dirty="0" smtClean="0"/>
              <a:t>– </a:t>
            </a:r>
          </a:p>
          <a:p>
            <a:pPr marL="1200150" lvl="2" indent="-285750">
              <a:buFont typeface="Arial" panose="020B0604020202020204" pitchFamily="34" charset="0"/>
              <a:buChar char="•"/>
            </a:pPr>
            <a:r>
              <a:rPr lang="en-US" dirty="0" smtClean="0"/>
              <a:t>Review </a:t>
            </a:r>
            <a:r>
              <a:rPr lang="en-US" dirty="0"/>
              <a:t>previous and current </a:t>
            </a:r>
            <a:r>
              <a:rPr lang="en-US" dirty="0" smtClean="0"/>
              <a:t>records.</a:t>
            </a:r>
          </a:p>
          <a:p>
            <a:pPr marL="1200150" lvl="2" indent="-285750">
              <a:buFont typeface="Arial" panose="020B0604020202020204" pitchFamily="34" charset="0"/>
              <a:buChar char="•"/>
            </a:pPr>
            <a:r>
              <a:rPr lang="en-US" dirty="0" smtClean="0"/>
              <a:t>Conduct formal </a:t>
            </a:r>
            <a:r>
              <a:rPr lang="en-US" dirty="0"/>
              <a:t>and informal interviews with school staff, family members, and </a:t>
            </a:r>
            <a:r>
              <a:rPr lang="en-US" dirty="0" smtClean="0"/>
              <a:t>the student</a:t>
            </a:r>
            <a:endParaRPr lang="en-US" dirty="0"/>
          </a:p>
          <a:p>
            <a:endParaRPr lang="en-US" dirty="0"/>
          </a:p>
          <a:p>
            <a:endParaRPr lang="en-US" dirty="0"/>
          </a:p>
          <a:p>
            <a:r>
              <a:rPr lang="en-US" dirty="0" smtClean="0"/>
              <a:t>	</a:t>
            </a:r>
            <a:endParaRPr lang="en-US" dirty="0"/>
          </a:p>
        </p:txBody>
      </p:sp>
      <p:pic>
        <p:nvPicPr>
          <p:cNvPr id="6" name="Picture 5"/>
          <p:cNvPicPr>
            <a:picLocks noChangeAspect="1"/>
          </p:cNvPicPr>
          <p:nvPr/>
        </p:nvPicPr>
        <p:blipFill>
          <a:blip r:embed="rId3"/>
          <a:stretch>
            <a:fillRect/>
          </a:stretch>
        </p:blipFill>
        <p:spPr>
          <a:xfrm>
            <a:off x="7560129" y="1120462"/>
            <a:ext cx="4180114" cy="4447581"/>
          </a:xfrm>
          <a:prstGeom prst="rect">
            <a:avLst/>
          </a:prstGeom>
        </p:spPr>
      </p:pic>
      <p:sp>
        <p:nvSpPr>
          <p:cNvPr id="7" name="TextBox 6"/>
          <p:cNvSpPr txBox="1"/>
          <p:nvPr/>
        </p:nvSpPr>
        <p:spPr>
          <a:xfrm>
            <a:off x="7641772" y="5780314"/>
            <a:ext cx="4180114" cy="738664"/>
          </a:xfrm>
          <a:prstGeom prst="rect">
            <a:avLst/>
          </a:prstGeom>
          <a:noFill/>
        </p:spPr>
        <p:txBody>
          <a:bodyPr wrap="square" rtlCol="0">
            <a:spAutoFit/>
          </a:bodyPr>
          <a:lstStyle/>
          <a:p>
            <a:r>
              <a:rPr lang="en-US" sz="1400" u="sng" dirty="0" smtClean="0"/>
              <a:t>Image Reference: </a:t>
            </a:r>
            <a:r>
              <a:rPr lang="en-US" sz="1400" dirty="0" smtClean="0"/>
              <a:t>https</a:t>
            </a:r>
            <a:r>
              <a:rPr lang="en-US" sz="1400" dirty="0"/>
              <a:t>://www.pps.net/cms/lib/OR01913224/Centricity/Domain/178/1395169423.jpg</a:t>
            </a:r>
          </a:p>
        </p:txBody>
      </p:sp>
      <p:sp>
        <p:nvSpPr>
          <p:cNvPr id="10" name="TextBox 9"/>
          <p:cNvSpPr txBox="1"/>
          <p:nvPr/>
        </p:nvSpPr>
        <p:spPr>
          <a:xfrm>
            <a:off x="0" y="6334312"/>
            <a:ext cx="7174657" cy="369332"/>
          </a:xfrm>
          <a:prstGeom prst="rect">
            <a:avLst/>
          </a:prstGeom>
          <a:noFill/>
        </p:spPr>
        <p:txBody>
          <a:bodyPr wrap="square" rtlCol="0">
            <a:spAutoFit/>
          </a:bodyPr>
          <a:lstStyle/>
          <a:p>
            <a:r>
              <a:rPr lang="en-US" sz="1400" u="sng" dirty="0"/>
              <a:t>Reference: </a:t>
            </a:r>
            <a:r>
              <a:rPr lang="en-US" sz="1400" dirty="0"/>
              <a:t>(</a:t>
            </a:r>
            <a:r>
              <a:rPr lang="en-US" sz="1400" dirty="0" err="1"/>
              <a:t>Polloway</a:t>
            </a:r>
            <a:r>
              <a:rPr lang="en-US" sz="1400" dirty="0"/>
              <a:t> 48-52</a:t>
            </a:r>
            <a:r>
              <a:rPr lang="en-US" dirty="0"/>
              <a:t>)</a:t>
            </a:r>
          </a:p>
        </p:txBody>
      </p:sp>
    </p:spTree>
    <p:extLst>
      <p:ext uri="{BB962C8B-B14F-4D97-AF65-F5344CB8AC3E}">
        <p14:creationId xmlns:p14="http://schemas.microsoft.com/office/powerpoint/2010/main" val="190649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1137674" cy="960431"/>
          </a:xfrm>
        </p:spPr>
        <p:txBody>
          <a:bodyPr>
            <a:normAutofit fontScale="90000"/>
          </a:bodyPr>
          <a:lstStyle/>
          <a:p>
            <a:pPr algn="ctr"/>
            <a:r>
              <a:rPr lang="en-US" dirty="0"/>
              <a:t>STEPS TO DEVELOPING A FUNCTIONAL BEHAVIORAL ASSESSMENT (FBA) – SLIDE </a:t>
            </a:r>
            <a:r>
              <a:rPr lang="en-US" dirty="0" smtClean="0"/>
              <a:t>#2</a:t>
            </a:r>
            <a:endParaRPr lang="en-US" dirty="0"/>
          </a:p>
        </p:txBody>
      </p:sp>
      <p:pic>
        <p:nvPicPr>
          <p:cNvPr id="6" name="Picture 5"/>
          <p:cNvPicPr>
            <a:picLocks noChangeAspect="1"/>
          </p:cNvPicPr>
          <p:nvPr/>
        </p:nvPicPr>
        <p:blipFill>
          <a:blip r:embed="rId3"/>
          <a:stretch>
            <a:fillRect/>
          </a:stretch>
        </p:blipFill>
        <p:spPr>
          <a:xfrm>
            <a:off x="7946571" y="1404258"/>
            <a:ext cx="4245429" cy="4523013"/>
          </a:xfrm>
          <a:prstGeom prst="rect">
            <a:avLst/>
          </a:prstGeom>
        </p:spPr>
      </p:pic>
      <p:sp>
        <p:nvSpPr>
          <p:cNvPr id="10" name="TextBox 9"/>
          <p:cNvSpPr txBox="1"/>
          <p:nvPr/>
        </p:nvSpPr>
        <p:spPr>
          <a:xfrm>
            <a:off x="7946570" y="5927271"/>
            <a:ext cx="4103915" cy="738664"/>
          </a:xfrm>
          <a:prstGeom prst="rect">
            <a:avLst/>
          </a:prstGeom>
          <a:noFill/>
        </p:spPr>
        <p:txBody>
          <a:bodyPr wrap="square" rtlCol="0">
            <a:spAutoFit/>
          </a:bodyPr>
          <a:lstStyle/>
          <a:p>
            <a:r>
              <a:rPr lang="en-US" sz="1400" u="sng" dirty="0" smtClean="0"/>
              <a:t>Image reference: </a:t>
            </a:r>
            <a:r>
              <a:rPr lang="en-US" sz="1400" dirty="0" smtClean="0"/>
              <a:t>http</a:t>
            </a:r>
            <a:r>
              <a:rPr lang="en-US" sz="1400" dirty="0"/>
              <a:t>://www.cfn211.com/uploads/7/9/9/0/7990034/6323298_orig.jpg</a:t>
            </a:r>
          </a:p>
        </p:txBody>
      </p:sp>
      <p:sp>
        <p:nvSpPr>
          <p:cNvPr id="12" name="TextBox 11"/>
          <p:cNvSpPr txBox="1"/>
          <p:nvPr/>
        </p:nvSpPr>
        <p:spPr>
          <a:xfrm>
            <a:off x="-65314" y="888970"/>
            <a:ext cx="7717971" cy="5355312"/>
          </a:xfrm>
          <a:prstGeom prst="rect">
            <a:avLst/>
          </a:prstGeom>
          <a:noFill/>
        </p:spPr>
        <p:txBody>
          <a:bodyPr wrap="square" rtlCol="0">
            <a:spAutoFit/>
          </a:bodyPr>
          <a:lstStyle/>
          <a:p>
            <a:r>
              <a:rPr lang="en-US" u="sng" dirty="0" smtClean="0"/>
              <a:t>Steps </a:t>
            </a:r>
            <a:r>
              <a:rPr lang="en-US" u="sng" dirty="0" err="1" smtClean="0"/>
              <a:t>con’t</a:t>
            </a:r>
            <a:r>
              <a:rPr lang="en-US" dirty="0" smtClean="0"/>
              <a:t>:</a:t>
            </a:r>
          </a:p>
          <a:p>
            <a:pPr marL="800100" lvl="1" indent="-342900">
              <a:buFont typeface="+mj-lt"/>
              <a:buAutoNum type="arabicPeriod" startAt="4"/>
            </a:pPr>
            <a:r>
              <a:rPr lang="en-US" u="sng" dirty="0" smtClean="0">
                <a:solidFill>
                  <a:schemeClr val="bg1"/>
                </a:solidFill>
              </a:rPr>
              <a:t>Develop </a:t>
            </a:r>
            <a:r>
              <a:rPr lang="en-US" u="sng" dirty="0">
                <a:solidFill>
                  <a:schemeClr val="bg1"/>
                </a:solidFill>
              </a:rPr>
              <a:t>a Hypothesis </a:t>
            </a:r>
            <a:r>
              <a:rPr lang="en-US" u="sng" dirty="0" smtClean="0">
                <a:solidFill>
                  <a:schemeClr val="bg1"/>
                </a:solidFill>
              </a:rPr>
              <a:t>Statement</a:t>
            </a:r>
            <a:r>
              <a:rPr lang="en-US" dirty="0" smtClean="0">
                <a:solidFill>
                  <a:schemeClr val="bg1"/>
                </a:solidFill>
              </a:rPr>
              <a:t> </a:t>
            </a:r>
            <a:r>
              <a:rPr lang="en-US" dirty="0" smtClean="0"/>
              <a:t>– use assessment	results to identify patterns of negative behavior across time and differing environments.   </a:t>
            </a:r>
          </a:p>
          <a:p>
            <a:pPr marL="1257300" lvl="2" indent="-342900">
              <a:buFont typeface="Arial" panose="020B0604020202020204" pitchFamily="34" charset="0"/>
              <a:buChar char="•"/>
            </a:pPr>
            <a:r>
              <a:rPr lang="en-US" u="sng" dirty="0" smtClean="0">
                <a:solidFill>
                  <a:schemeClr val="bg1"/>
                </a:solidFill>
              </a:rPr>
              <a:t>Hypothesis should include:</a:t>
            </a:r>
          </a:p>
          <a:p>
            <a:pPr marL="1714500" lvl="3" indent="-342900">
              <a:buFont typeface="+mj-lt"/>
              <a:buAutoNum type="alphaLcPeriod"/>
            </a:pPr>
            <a:r>
              <a:rPr lang="en-US" dirty="0"/>
              <a:t>the </a:t>
            </a:r>
            <a:r>
              <a:rPr lang="en-US" dirty="0" smtClean="0"/>
              <a:t>setting </a:t>
            </a:r>
            <a:r>
              <a:rPr lang="en-US" dirty="0"/>
              <a:t>events, immediate antecedents, and immediate consequences </a:t>
            </a:r>
            <a:r>
              <a:rPr lang="en-US" dirty="0" smtClean="0"/>
              <a:t>that surround </a:t>
            </a:r>
            <a:r>
              <a:rPr lang="en-US" dirty="0"/>
              <a:t>the interfering behavior. </a:t>
            </a:r>
            <a:endParaRPr lang="en-US" dirty="0" smtClean="0"/>
          </a:p>
          <a:p>
            <a:pPr marL="1714500" lvl="3" indent="-342900">
              <a:buFont typeface="+mj-lt"/>
              <a:buAutoNum type="alphaLcPeriod"/>
            </a:pPr>
            <a:r>
              <a:rPr lang="en-US" dirty="0"/>
              <a:t>a restatement and refinement of the description of the interfering behavior that </a:t>
            </a:r>
            <a:r>
              <a:rPr lang="en-US" dirty="0" smtClean="0"/>
              <a:t>is occurring, and</a:t>
            </a:r>
          </a:p>
          <a:p>
            <a:pPr marL="1714500" lvl="3" indent="-342900">
              <a:buFont typeface="+mj-lt"/>
              <a:buAutoNum type="alphaLcPeriod"/>
            </a:pPr>
            <a:r>
              <a:rPr lang="en-US" dirty="0"/>
              <a:t>the function the behavior serves (i.e., get/obtain, escape/avoid</a:t>
            </a:r>
            <a:r>
              <a:rPr lang="en-US" dirty="0" smtClean="0"/>
              <a:t>).</a:t>
            </a:r>
          </a:p>
          <a:p>
            <a:pPr marL="800100" lvl="1" indent="-342900">
              <a:buFont typeface="+mj-lt"/>
              <a:buAutoNum type="arabicPeriod" startAt="4"/>
            </a:pPr>
            <a:r>
              <a:rPr lang="en-US" u="sng" dirty="0" smtClean="0">
                <a:solidFill>
                  <a:schemeClr val="bg1"/>
                </a:solidFill>
              </a:rPr>
              <a:t>Carefully Test the Hypothesis </a:t>
            </a:r>
            <a:r>
              <a:rPr lang="en-US" dirty="0" smtClean="0"/>
              <a:t>– Teachers test </a:t>
            </a:r>
            <a:r>
              <a:rPr lang="en-US" dirty="0"/>
              <a:t>the hypothesis by modifying the setting/activity to </a:t>
            </a:r>
            <a:r>
              <a:rPr lang="en-US" dirty="0" smtClean="0"/>
              <a:t>increase the </a:t>
            </a:r>
            <a:r>
              <a:rPr lang="en-US" dirty="0"/>
              <a:t>probability that the behavior occurs. </a:t>
            </a:r>
            <a:endParaRPr lang="en-US" dirty="0" smtClean="0"/>
          </a:p>
          <a:p>
            <a:pPr marL="800100" lvl="1" indent="-342900">
              <a:buFont typeface="+mj-lt"/>
              <a:buAutoNum type="arabicPeriod" startAt="4"/>
            </a:pPr>
            <a:r>
              <a:rPr lang="en-US" u="sng" dirty="0" smtClean="0">
                <a:solidFill>
                  <a:schemeClr val="bg1"/>
                </a:solidFill>
              </a:rPr>
              <a:t>Develop Interventions (BIP) </a:t>
            </a:r>
            <a:r>
              <a:rPr lang="en-US" dirty="0" smtClean="0"/>
              <a:t>–</a:t>
            </a:r>
            <a:r>
              <a:rPr lang="en-US" dirty="0" smtClean="0">
                <a:solidFill>
                  <a:schemeClr val="bg1"/>
                </a:solidFill>
              </a:rPr>
              <a:t> </a:t>
            </a:r>
            <a:r>
              <a:rPr lang="en-US" dirty="0" smtClean="0"/>
              <a:t>Teachers focus </a:t>
            </a:r>
            <a:r>
              <a:rPr lang="en-US" dirty="0"/>
              <a:t>on developing comprehensive intervention plans </a:t>
            </a:r>
            <a:r>
              <a:rPr lang="en-US" dirty="0" smtClean="0"/>
              <a:t>that increase </a:t>
            </a:r>
            <a:r>
              <a:rPr lang="en-US" dirty="0"/>
              <a:t>learners’ use of more appropriate behaviors to achieve their goals and reduce </a:t>
            </a:r>
            <a:r>
              <a:rPr lang="en-US" dirty="0" smtClean="0"/>
              <a:t>the occurrence </a:t>
            </a:r>
            <a:r>
              <a:rPr lang="en-US" dirty="0"/>
              <a:t>of the interfering behaviors. </a:t>
            </a:r>
          </a:p>
        </p:txBody>
      </p:sp>
      <p:sp>
        <p:nvSpPr>
          <p:cNvPr id="18" name="TextBox 17"/>
          <p:cNvSpPr txBox="1"/>
          <p:nvPr/>
        </p:nvSpPr>
        <p:spPr>
          <a:xfrm>
            <a:off x="0" y="6491676"/>
            <a:ext cx="4016829" cy="307777"/>
          </a:xfrm>
          <a:prstGeom prst="rect">
            <a:avLst/>
          </a:prstGeom>
          <a:noFill/>
        </p:spPr>
        <p:txBody>
          <a:bodyPr wrap="square" rtlCol="0">
            <a:spAutoFit/>
          </a:bodyPr>
          <a:lstStyle/>
          <a:p>
            <a:r>
              <a:rPr lang="en-US" sz="1400" u="sng" dirty="0"/>
              <a:t>Reference</a:t>
            </a:r>
            <a:r>
              <a:rPr lang="en-US" sz="1400" dirty="0"/>
              <a:t>: (</a:t>
            </a:r>
            <a:r>
              <a:rPr lang="en-US" sz="1400" dirty="0" err="1"/>
              <a:t>Polloway</a:t>
            </a:r>
            <a:r>
              <a:rPr lang="en-US" sz="1400" dirty="0"/>
              <a:t> 48-52)</a:t>
            </a:r>
          </a:p>
        </p:txBody>
      </p:sp>
    </p:spTree>
    <p:extLst>
      <p:ext uri="{BB962C8B-B14F-4D97-AF65-F5344CB8AC3E}">
        <p14:creationId xmlns:p14="http://schemas.microsoft.com/office/powerpoint/2010/main" val="1509662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0030"/>
            <a:ext cx="10803742" cy="960431"/>
          </a:xfrm>
        </p:spPr>
        <p:txBody>
          <a:bodyPr>
            <a:normAutofit fontScale="90000"/>
          </a:bodyPr>
          <a:lstStyle/>
          <a:p>
            <a:pPr algn="ctr"/>
            <a:r>
              <a:rPr lang="en-US" dirty="0" smtClean="0"/>
              <a:t>Benefits of USING POSITIVE BEHAVIORAL SUPPORTS</a:t>
            </a:r>
            <a:endParaRPr lang="en-US" dirty="0"/>
          </a:p>
        </p:txBody>
      </p:sp>
      <p:pic>
        <p:nvPicPr>
          <p:cNvPr id="4" name="Picture 3"/>
          <p:cNvPicPr>
            <a:picLocks noChangeAspect="1"/>
          </p:cNvPicPr>
          <p:nvPr/>
        </p:nvPicPr>
        <p:blipFill>
          <a:blip r:embed="rId3"/>
          <a:stretch>
            <a:fillRect/>
          </a:stretch>
        </p:blipFill>
        <p:spPr>
          <a:xfrm>
            <a:off x="8604390" y="1014829"/>
            <a:ext cx="3587610" cy="4023038"/>
          </a:xfrm>
          <a:prstGeom prst="rect">
            <a:avLst/>
          </a:prstGeom>
        </p:spPr>
      </p:pic>
      <p:sp>
        <p:nvSpPr>
          <p:cNvPr id="6" name="TextBox 5"/>
          <p:cNvSpPr txBox="1"/>
          <p:nvPr/>
        </p:nvSpPr>
        <p:spPr>
          <a:xfrm>
            <a:off x="8604390" y="5208814"/>
            <a:ext cx="3440653" cy="954107"/>
          </a:xfrm>
          <a:prstGeom prst="rect">
            <a:avLst/>
          </a:prstGeom>
          <a:noFill/>
        </p:spPr>
        <p:txBody>
          <a:bodyPr wrap="square" rtlCol="0">
            <a:spAutoFit/>
          </a:bodyPr>
          <a:lstStyle/>
          <a:p>
            <a:r>
              <a:rPr lang="en-US" sz="1400" u="sng" dirty="0" smtClean="0"/>
              <a:t>Image Reference</a:t>
            </a:r>
            <a:r>
              <a:rPr lang="en-US" sz="1400" dirty="0"/>
              <a:t>: https://www.shorelineschools.org/cms/lib/WA02217114/Centricity/Domain/367/wordle-pbis.png </a:t>
            </a:r>
            <a:r>
              <a:rPr lang="en-US" sz="1400" dirty="0" smtClean="0"/>
              <a:t>   </a:t>
            </a:r>
            <a:endParaRPr lang="en-US" sz="1400" dirty="0"/>
          </a:p>
        </p:txBody>
      </p:sp>
      <p:sp>
        <p:nvSpPr>
          <p:cNvPr id="8" name="TextBox 7"/>
          <p:cNvSpPr txBox="1"/>
          <p:nvPr/>
        </p:nvSpPr>
        <p:spPr>
          <a:xfrm>
            <a:off x="378798" y="1014829"/>
            <a:ext cx="8256661" cy="5078313"/>
          </a:xfrm>
          <a:prstGeom prst="rect">
            <a:avLst/>
          </a:prstGeom>
          <a:noFill/>
        </p:spPr>
        <p:txBody>
          <a:bodyPr wrap="square" rtlCol="0">
            <a:spAutoFit/>
          </a:bodyPr>
          <a:lstStyle/>
          <a:p>
            <a:r>
              <a:rPr lang="en-US" u="sng" dirty="0">
                <a:solidFill>
                  <a:schemeClr val="bg1"/>
                </a:solidFill>
              </a:rPr>
              <a:t>Defined:</a:t>
            </a:r>
            <a:r>
              <a:rPr lang="en-US" dirty="0">
                <a:solidFill>
                  <a:schemeClr val="bg1"/>
                </a:solidFill>
              </a:rPr>
              <a:t> </a:t>
            </a:r>
            <a:r>
              <a:rPr lang="en-US" dirty="0"/>
              <a:t>a behavior management system used to understand what maintains an </a:t>
            </a:r>
            <a:r>
              <a:rPr lang="en-US" dirty="0" smtClean="0"/>
              <a:t>individual</a:t>
            </a:r>
            <a:r>
              <a:rPr lang="en-US" dirty="0"/>
              <a:t> </a:t>
            </a:r>
            <a:r>
              <a:rPr lang="en-US" dirty="0" smtClean="0"/>
              <a:t>student’s </a:t>
            </a:r>
            <a:r>
              <a:rPr lang="en-US" dirty="0"/>
              <a:t>challenging </a:t>
            </a:r>
            <a:r>
              <a:rPr lang="en-US" dirty="0" smtClean="0"/>
              <a:t>behavior and what positive reinforcements can be used to curb said behavior.</a:t>
            </a:r>
          </a:p>
          <a:p>
            <a:r>
              <a:rPr lang="en-US" u="sng" dirty="0" smtClean="0">
                <a:solidFill>
                  <a:schemeClr val="bg1"/>
                </a:solidFill>
              </a:rPr>
              <a:t>Benefits:  </a:t>
            </a:r>
          </a:p>
          <a:p>
            <a:pPr marL="800100" lvl="1" indent="-342900">
              <a:buFont typeface="+mj-lt"/>
              <a:buAutoNum type="arabicPeriod"/>
            </a:pPr>
            <a:r>
              <a:rPr lang="en-US" u="sng" dirty="0" smtClean="0">
                <a:solidFill>
                  <a:schemeClr val="bg1"/>
                </a:solidFill>
              </a:rPr>
              <a:t>Respects the dignity of the individual </a:t>
            </a:r>
            <a:r>
              <a:rPr lang="en-US" dirty="0" smtClean="0"/>
              <a:t>– behavioral supports are individualized to the student and “cookie cutter” approaches are avoided. Students hear positive words from their teacher and ovoid being constantly reprimanded for behaviors they cannot always control.</a:t>
            </a:r>
          </a:p>
          <a:p>
            <a:pPr marL="800100" lvl="1" indent="-342900">
              <a:buFont typeface="+mj-lt"/>
              <a:buAutoNum type="arabicPeriod"/>
            </a:pPr>
            <a:r>
              <a:rPr lang="en-US" u="sng" dirty="0" smtClean="0">
                <a:solidFill>
                  <a:schemeClr val="bg1"/>
                </a:solidFill>
              </a:rPr>
              <a:t>Designed to create positive change </a:t>
            </a:r>
            <a:r>
              <a:rPr lang="en-US" dirty="0" smtClean="0"/>
              <a:t>– through positive reinforcement and environmental changes, students are given every opportunity to learn in a relaxed and reduced-stress setting. Teachers avoid separating or removing students from their learning environment which increases their opportunity to comprehend the required academic content.</a:t>
            </a:r>
          </a:p>
          <a:p>
            <a:pPr marL="800100" lvl="1" indent="-342900">
              <a:buFont typeface="+mj-lt"/>
              <a:buAutoNum type="arabicPeriod"/>
            </a:pPr>
            <a:r>
              <a:rPr lang="en-US" u="sng" dirty="0" smtClean="0">
                <a:solidFill>
                  <a:schemeClr val="bg1"/>
                </a:solidFill>
              </a:rPr>
              <a:t>Outcome Focused</a:t>
            </a:r>
            <a:r>
              <a:rPr lang="en-US" dirty="0" smtClean="0">
                <a:solidFill>
                  <a:schemeClr val="bg1"/>
                </a:solidFill>
              </a:rPr>
              <a:t> </a:t>
            </a:r>
            <a:r>
              <a:rPr lang="en-US" dirty="0" smtClean="0"/>
              <a:t>– the supports are designed to limit student outbursts and therefore provide an overall safer environment for learning for all. </a:t>
            </a:r>
            <a:endParaRPr lang="en-US" u="sng" dirty="0"/>
          </a:p>
        </p:txBody>
      </p:sp>
      <p:sp>
        <p:nvSpPr>
          <p:cNvPr id="9" name="TextBox 8"/>
          <p:cNvSpPr txBox="1"/>
          <p:nvPr/>
        </p:nvSpPr>
        <p:spPr>
          <a:xfrm>
            <a:off x="142685" y="6137663"/>
            <a:ext cx="7613387" cy="738664"/>
          </a:xfrm>
          <a:prstGeom prst="rect">
            <a:avLst/>
          </a:prstGeom>
          <a:noFill/>
        </p:spPr>
        <p:txBody>
          <a:bodyPr wrap="square" rtlCol="0">
            <a:spAutoFit/>
          </a:bodyPr>
          <a:lstStyle/>
          <a:p>
            <a:r>
              <a:rPr lang="en-US" sz="1400" u="sng" dirty="0" smtClean="0"/>
              <a:t>Reference</a:t>
            </a:r>
            <a:r>
              <a:rPr lang="en-US" sz="1400" dirty="0"/>
              <a:t>: </a:t>
            </a:r>
            <a:r>
              <a:rPr lang="en-US" sz="1400" dirty="0" err="1" smtClean="0"/>
              <a:t>Wynsberghe</a:t>
            </a:r>
            <a:r>
              <a:rPr lang="en-US" sz="1400" dirty="0" smtClean="0"/>
              <a:t>, A.V. (2018, </a:t>
            </a:r>
            <a:r>
              <a:rPr lang="en-US" sz="1400" dirty="0"/>
              <a:t>J</a:t>
            </a:r>
            <a:r>
              <a:rPr lang="en-US" sz="1400" dirty="0" smtClean="0"/>
              <a:t>uly 8) </a:t>
            </a:r>
            <a:r>
              <a:rPr lang="en-US" sz="1400" i="1" dirty="0" smtClean="0"/>
              <a:t>The Benefits of Positive Behavior Support</a:t>
            </a:r>
            <a:r>
              <a:rPr lang="en-US" sz="1400" dirty="0" smtClean="0"/>
              <a:t>. Retrieved from: https</a:t>
            </a:r>
            <a:r>
              <a:rPr lang="en-US" sz="1400" dirty="0"/>
              <a:t>://psychcentral.com/blog/the-benefits-of-positive-behavior-support/</a:t>
            </a:r>
          </a:p>
        </p:txBody>
      </p:sp>
    </p:spTree>
    <p:extLst>
      <p:ext uri="{BB962C8B-B14F-4D97-AF65-F5344CB8AC3E}">
        <p14:creationId xmlns:p14="http://schemas.microsoft.com/office/powerpoint/2010/main" val="3428827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1687</TotalTime>
  <Words>1764</Words>
  <Application>Microsoft Office PowerPoint</Application>
  <PresentationFormat>Widescreen</PresentationFormat>
  <Paragraphs>170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Slice</vt:lpstr>
      <vt:lpstr>Positive Behavior Support Techniques and interventions for Teachers With Exceptional Learners  </vt:lpstr>
      <vt:lpstr>THE CHANGING ROLES AND DUTIES OF THE SPECIAL EDUCATION TEACHER</vt:lpstr>
      <vt:lpstr>Behavioral challenges in the integrated classroom</vt:lpstr>
      <vt:lpstr>Behavioral Warning Signs of a Learning Disability</vt:lpstr>
      <vt:lpstr>Guidelines for establishing and enforcing classroom rules</vt:lpstr>
      <vt:lpstr>Guidelines for establishing and enforcing classroom PROCEDURES</vt:lpstr>
      <vt:lpstr>STEPS TO DEVELOPING A FUNCTIONAL BEHAVIORAL ASSESSMENT (FBA) – SLIDE #1</vt:lpstr>
      <vt:lpstr>STEPS TO DEVELOPING A FUNCTIONAL BEHAVIORAL ASSESSMENT (FBA) – SLIDE #2</vt:lpstr>
      <vt:lpstr>Benefits of USING POSITIVE BEHAVIORAL SUPPORTS</vt:lpstr>
      <vt:lpstr>Using Social Interventions to Correct behavior</vt:lpstr>
      <vt:lpstr>Positive Behavior Support (PBS) (SLIDE #1)</vt:lpstr>
      <vt:lpstr>Positive Behavior Support (PBS) (SLIDE #2)</vt:lpstr>
      <vt:lpstr>Preparing the instructional environment for exceptional learners</vt:lpstr>
      <vt:lpstr>CONCLUSION</vt:lpstr>
      <vt:lpstr>SOURCES:</vt:lpstr>
    </vt:vector>
  </TitlesOfParts>
  <Company>Franklin Academy Boynton Beach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board presentation (The history and use of assessments)</dc:title>
  <dc:creator>Craig Dippolito</dc:creator>
  <cp:lastModifiedBy>Craig Dippolito</cp:lastModifiedBy>
  <cp:revision>103</cp:revision>
  <dcterms:created xsi:type="dcterms:W3CDTF">2019-05-27T18:07:34Z</dcterms:created>
  <dcterms:modified xsi:type="dcterms:W3CDTF">2019-08-09T17:15:42Z</dcterms:modified>
</cp:coreProperties>
</file>